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1"/>
  </p:notesMasterIdLst>
  <p:handoutMasterIdLst>
    <p:handoutMasterId r:id="rId12"/>
  </p:handoutMasterIdLst>
  <p:sldIdLst>
    <p:sldId id="256" r:id="rId5"/>
    <p:sldId id="266" r:id="rId6"/>
    <p:sldId id="268" r:id="rId7"/>
    <p:sldId id="269" r:id="rId8"/>
    <p:sldId id="270"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67463" autoAdjust="0"/>
  </p:normalViewPr>
  <p:slideViewPr>
    <p:cSldViewPr snapToGrid="0">
      <p:cViewPr varScale="1">
        <p:scale>
          <a:sx n="73" d="100"/>
          <a:sy n="73" d="100"/>
        </p:scale>
        <p:origin x="78" y="132"/>
      </p:cViewPr>
      <p:guideLst/>
    </p:cSldViewPr>
  </p:slideViewPr>
  <p:notesTextViewPr>
    <p:cViewPr>
      <p:scale>
        <a:sx n="1" d="1"/>
        <a:sy n="1" d="1"/>
      </p:scale>
      <p:origin x="0" y="0"/>
    </p:cViewPr>
  </p:notesTextViewPr>
  <p:notesViewPr>
    <p:cSldViewPr snapToGrid="0">
      <p:cViewPr varScale="1">
        <p:scale>
          <a:sx n="60" d="100"/>
          <a:sy n="60" d="100"/>
        </p:scale>
        <p:origin x="1670"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A2E547D-1406-4A6F-8F93-E441204CE6E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667F8A-B889-49B3-AC77-5DDF11A08AF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3B2889B-A0AC-4482-8592-5C96F2309420}" type="datetimeFigureOut">
              <a:rPr lang="en-US" smtClean="0"/>
              <a:t>10/21/2021</a:t>
            </a:fld>
            <a:endParaRPr lang="en-US"/>
          </a:p>
        </p:txBody>
      </p:sp>
      <p:sp>
        <p:nvSpPr>
          <p:cNvPr id="4" name="Footer Placeholder 3">
            <a:extLst>
              <a:ext uri="{FF2B5EF4-FFF2-40B4-BE49-F238E27FC236}">
                <a16:creationId xmlns:a16="http://schemas.microsoft.com/office/drawing/2014/main" id="{567AFD4F-C0E7-421C-AF77-6F9CC963C9C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074AB9F-6726-4FB1-8769-82E23336CE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D529299-61FF-4B93-ADA6-2FD5975D62F6}" type="slidenum">
              <a:rPr lang="en-US" smtClean="0"/>
              <a:t>‹#›</a:t>
            </a:fld>
            <a:endParaRPr lang="en-US"/>
          </a:p>
        </p:txBody>
      </p:sp>
    </p:spTree>
    <p:extLst>
      <p:ext uri="{BB962C8B-B14F-4D97-AF65-F5344CB8AC3E}">
        <p14:creationId xmlns:p14="http://schemas.microsoft.com/office/powerpoint/2010/main" val="141627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0EB223-FFC0-462A-A3B8-EAA7CE0F8CBD}" type="datetimeFigureOut">
              <a:rPr lang="en-US" smtClean="0"/>
              <a:t>10/21/2021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849E9A-41F7-4779-A581-48A7C374A227}" type="slidenum">
              <a:rPr lang="en-US" smtClean="0"/>
              <a:t>‹#›</a:t>
            </a:fld>
            <a:endParaRPr lang="en-US" dirty="0"/>
          </a:p>
        </p:txBody>
      </p:sp>
    </p:spTree>
    <p:extLst>
      <p:ext uri="{BB962C8B-B14F-4D97-AF65-F5344CB8AC3E}">
        <p14:creationId xmlns:p14="http://schemas.microsoft.com/office/powerpoint/2010/main" val="1155518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When conducting research, it is easy to go to one source: Wikipedia.  However, you need to include a variety of sources in your research. Consider the following sources: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Who can I interview to get more information on the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Is the topic current and will it be relevant to my audience?</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articles, blogs, and magazines may have something related to my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Is there a YouTube video on the topic? If so, what is it about?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images can I find related to the topic?</a:t>
            </a:r>
          </a:p>
        </p:txBody>
      </p:sp>
      <p:sp>
        <p:nvSpPr>
          <p:cNvPr id="4" name="Slide Number Placeholder 3"/>
          <p:cNvSpPr>
            <a:spLocks noGrp="1"/>
          </p:cNvSpPr>
          <p:nvPr>
            <p:ph type="sldNum" sz="quarter" idx="10"/>
          </p:nvPr>
        </p:nvSpPr>
        <p:spPr/>
        <p:txBody>
          <a:bodyPr/>
          <a:lstStyle/>
          <a:p>
            <a:fld id="{BC849E9A-41F7-4779-A581-48A7C374A227}" type="slidenum">
              <a:rPr lang="en-US" smtClean="0"/>
              <a:t>2</a:t>
            </a:fld>
            <a:endParaRPr lang="en-US" dirty="0"/>
          </a:p>
        </p:txBody>
      </p:sp>
    </p:spTree>
    <p:extLst>
      <p:ext uri="{BB962C8B-B14F-4D97-AF65-F5344CB8AC3E}">
        <p14:creationId xmlns:p14="http://schemas.microsoft.com/office/powerpoint/2010/main" val="2295961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849E9A-41F7-4779-A581-48A7C374A227}" type="slidenum">
              <a:rPr lang="en-US" smtClean="0"/>
              <a:t>3</a:t>
            </a:fld>
            <a:endParaRPr lang="en-US" dirty="0"/>
          </a:p>
        </p:txBody>
      </p:sp>
    </p:spTree>
    <p:extLst>
      <p:ext uri="{BB962C8B-B14F-4D97-AF65-F5344CB8AC3E}">
        <p14:creationId xmlns:p14="http://schemas.microsoft.com/office/powerpoint/2010/main" val="4192102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849E9A-41F7-4779-A581-48A7C374A227}" type="slidenum">
              <a:rPr lang="en-US" smtClean="0"/>
              <a:t>4</a:t>
            </a:fld>
            <a:endParaRPr lang="en-US" dirty="0"/>
          </a:p>
        </p:txBody>
      </p:sp>
    </p:spTree>
    <p:extLst>
      <p:ext uri="{BB962C8B-B14F-4D97-AF65-F5344CB8AC3E}">
        <p14:creationId xmlns:p14="http://schemas.microsoft.com/office/powerpoint/2010/main" val="3871000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latin typeface="Segoe UI" panose="020B0502040204020203" pitchFamily="34" charset="0"/>
                <a:cs typeface="Segoe UI" panose="020B0502040204020203" pitchFamily="34" charset="0"/>
              </a:rPr>
              <a:t>Once you find your sources, you will want to evaluate your sources using the following questions: </a:t>
            </a:r>
          </a:p>
          <a:p>
            <a:endParaRPr lang="en-US" i="0" dirty="0">
              <a:latin typeface="Segoe UI" panose="020B0502040204020203" pitchFamily="34" charset="0"/>
              <a:cs typeface="Segoe UI" panose="020B0502040204020203" pitchFamily="34" charset="0"/>
            </a:endParaRPr>
          </a:p>
          <a:p>
            <a:r>
              <a:rPr lang="en-US" b="1" i="0" dirty="0">
                <a:latin typeface="Segoe UI" panose="020B0502040204020203" pitchFamily="34" charset="0"/>
                <a:cs typeface="Segoe UI" panose="020B0502040204020203" pitchFamily="34" charset="0"/>
              </a:rPr>
              <a:t>Author: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Who is the author?</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Why should I believe what he or she has to say on the topic?</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Is the author seen as an expert on the topic? How do you know?</a:t>
            </a:r>
          </a:p>
          <a:p>
            <a:pPr marL="171450" indent="-171450">
              <a:buFont typeface="Arial" panose="020B0604020202020204" pitchFamily="34" charset="0"/>
              <a:buChar char="•"/>
            </a:pPr>
            <a:endParaRPr lang="en-US" i="0" dirty="0">
              <a:latin typeface="Segoe UI" panose="020B0502040204020203" pitchFamily="34" charset="0"/>
              <a:cs typeface="Segoe UI" panose="020B0502040204020203" pitchFamily="34" charset="0"/>
            </a:endParaRPr>
          </a:p>
          <a:p>
            <a:pPr marL="0" indent="0">
              <a:buFont typeface="Arial" panose="020B0604020202020204" pitchFamily="34" charset="0"/>
              <a:buNone/>
            </a:pPr>
            <a:r>
              <a:rPr lang="en-US" b="1" i="0" dirty="0">
                <a:latin typeface="Segoe UI" panose="020B0502040204020203" pitchFamily="34" charset="0"/>
                <a:cs typeface="Segoe UI" panose="020B0502040204020203" pitchFamily="34" charset="0"/>
              </a:rPr>
              <a:t>Current: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How current is the information in the source?</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When was the source published?</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Is the information out-of-date?</a:t>
            </a:r>
          </a:p>
          <a:p>
            <a:pPr marL="171450" indent="-171450">
              <a:buFont typeface="Arial" panose="020B0604020202020204" pitchFamily="34" charset="0"/>
              <a:buChar char="•"/>
            </a:pPr>
            <a:endParaRPr lang="en-US" b="1" i="0" dirty="0">
              <a:latin typeface="Segoe UI" panose="020B0502040204020203" pitchFamily="34" charset="0"/>
              <a:cs typeface="Segoe UI" panose="020B0502040204020203" pitchFamily="34" charset="0"/>
            </a:endParaRPr>
          </a:p>
          <a:p>
            <a:pPr marL="0" indent="0">
              <a:buFont typeface="Arial" panose="020B0604020202020204" pitchFamily="34" charset="0"/>
              <a:buNone/>
            </a:pPr>
            <a:r>
              <a:rPr lang="en-US" b="1" i="0" dirty="0">
                <a:latin typeface="Segoe UI" panose="020B0502040204020203" pitchFamily="34" charset="0"/>
                <a:cs typeface="Segoe UI" panose="020B0502040204020203" pitchFamily="34" charset="0"/>
              </a:rPr>
              <a:t>Accuracy: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Is the content accurate?</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Is the information presented objectively?  Do they share the pros and cons?</a:t>
            </a:r>
          </a:p>
        </p:txBody>
      </p:sp>
      <p:sp>
        <p:nvSpPr>
          <p:cNvPr id="4" name="Slide Number Placeholder 3"/>
          <p:cNvSpPr>
            <a:spLocks noGrp="1"/>
          </p:cNvSpPr>
          <p:nvPr>
            <p:ph type="sldNum" sz="quarter" idx="10"/>
          </p:nvPr>
        </p:nvSpPr>
        <p:spPr/>
        <p:txBody>
          <a:bodyPr/>
          <a:lstStyle/>
          <a:p>
            <a:fld id="{BC849E9A-41F7-4779-A581-48A7C374A227}" type="slidenum">
              <a:rPr lang="en-US" smtClean="0"/>
              <a:t>5</a:t>
            </a:fld>
            <a:endParaRPr lang="en-US" dirty="0"/>
          </a:p>
        </p:txBody>
      </p:sp>
    </p:spTree>
    <p:extLst>
      <p:ext uri="{BB962C8B-B14F-4D97-AF65-F5344CB8AC3E}">
        <p14:creationId xmlns:p14="http://schemas.microsoft.com/office/powerpoint/2010/main" val="8981237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You can use this slide as your opening or closing slide.  Should you choose to use it as a closing, make sure you review the main points of your presentation.  One creative way to do that is by adding animations to the various graphics on a slide.  This slide has 4 different graphics, and, when you view the slideshow, you will see that you can click to reveal the next graphic.  Similarly, as you review the main topics in your presentation, you may want each point to show up when you are addressing that topic. </a:t>
            </a:r>
          </a:p>
          <a:p>
            <a:endParaRPr lang="en-US" dirty="0">
              <a:latin typeface="Segoe UI" panose="020B0502040204020203" pitchFamily="34" charset="0"/>
              <a:cs typeface="Segoe UI" panose="020B0502040204020203" pitchFamily="34" charset="0"/>
            </a:endParaRPr>
          </a:p>
          <a:p>
            <a:r>
              <a:rPr lang="en-US" b="1" dirty="0">
                <a:latin typeface="Segoe UI" panose="020B0502040204020203" pitchFamily="34" charset="0"/>
                <a:cs typeface="Segoe UI" panose="020B0502040204020203" pitchFamily="34" charset="0"/>
              </a:rPr>
              <a:t>Add animation to images and graphics: </a:t>
            </a:r>
          </a:p>
          <a:p>
            <a:pPr marL="228600" indent="-228600">
              <a:buAutoNum type="arabicPeriod"/>
            </a:pPr>
            <a:r>
              <a:rPr lang="en-US" dirty="0">
                <a:latin typeface="Segoe UI" panose="020B0502040204020203" pitchFamily="34" charset="0"/>
                <a:cs typeface="Segoe UI" panose="020B0502040204020203" pitchFamily="34" charset="0"/>
              </a:rPr>
              <a:t>Select your image or graphic.</a:t>
            </a:r>
          </a:p>
          <a:p>
            <a:pPr marL="228600" indent="-228600">
              <a:buAutoNum type="arabicPeriod"/>
            </a:pPr>
            <a:r>
              <a:rPr lang="en-US" dirty="0">
                <a:latin typeface="Segoe UI" panose="020B0502040204020203" pitchFamily="34" charset="0"/>
                <a:cs typeface="Segoe UI" panose="020B0502040204020203" pitchFamily="34" charset="0"/>
              </a:rPr>
              <a:t>Click on the Animations tab.</a:t>
            </a:r>
          </a:p>
          <a:p>
            <a:pPr marL="228600" indent="-228600">
              <a:buAutoNum type="arabicPeriod"/>
            </a:pPr>
            <a:r>
              <a:rPr lang="en-US" dirty="0">
                <a:latin typeface="Segoe UI" panose="020B0502040204020203" pitchFamily="34" charset="0"/>
                <a:cs typeface="Segoe UI" panose="020B0502040204020203" pitchFamily="34" charset="0"/>
              </a:rPr>
              <a:t>Choose from the options.  The animation for this slide is “Split”.  The drop-down menu in the Animation section gives even more animations you can use.</a:t>
            </a:r>
          </a:p>
          <a:p>
            <a:pPr marL="228600" indent="-228600">
              <a:buAutoNum type="arabicPeriod"/>
            </a:pPr>
            <a:r>
              <a:rPr lang="en-US" dirty="0">
                <a:latin typeface="Segoe UI" panose="020B0502040204020203" pitchFamily="34" charset="0"/>
                <a:cs typeface="Segoe UI" panose="020B0502040204020203" pitchFamily="34" charset="0"/>
              </a:rPr>
              <a:t>If you have multiple graphics or images, you will see a number appear next to it that notes the order of the animations.</a:t>
            </a:r>
          </a:p>
          <a:p>
            <a:pPr marL="228600" indent="-228600">
              <a:buAutoNum type="arabicPeriod"/>
            </a:pPr>
            <a:endParaRPr lang="en-US" b="1" dirty="0">
              <a:latin typeface="Segoe UI" panose="020B0502040204020203" pitchFamily="34" charset="0"/>
              <a:cs typeface="Segoe UI" panose="020B0502040204020203" pitchFamily="34" charset="0"/>
            </a:endParaRPr>
          </a:p>
          <a:p>
            <a:pPr marL="0" indent="0">
              <a:buNone/>
            </a:pPr>
            <a:r>
              <a:rPr lang="en-US" b="1" dirty="0">
                <a:latin typeface="Segoe UI" panose="020B0502040204020203" pitchFamily="34" charset="0"/>
                <a:cs typeface="Segoe UI" panose="020B0502040204020203" pitchFamily="34" charset="0"/>
              </a:rPr>
              <a:t>Note: You will want to choose the animations carefully.  You do not want to make your audience dizzy from your presentation.</a:t>
            </a:r>
          </a:p>
        </p:txBody>
      </p:sp>
      <p:sp>
        <p:nvSpPr>
          <p:cNvPr id="4" name="Slide Number Placeholder 3"/>
          <p:cNvSpPr>
            <a:spLocks noGrp="1"/>
          </p:cNvSpPr>
          <p:nvPr>
            <p:ph type="sldNum" sz="quarter" idx="10"/>
          </p:nvPr>
        </p:nvSpPr>
        <p:spPr/>
        <p:txBody>
          <a:bodyPr/>
          <a:lstStyle/>
          <a:p>
            <a:fld id="{BC849E9A-41F7-4779-A581-48A7C374A227}" type="slidenum">
              <a:rPr lang="en-US" smtClean="0"/>
              <a:t>6</a:t>
            </a:fld>
            <a:endParaRPr lang="en-US" dirty="0"/>
          </a:p>
        </p:txBody>
      </p:sp>
    </p:spTree>
    <p:extLst>
      <p:ext uri="{BB962C8B-B14F-4D97-AF65-F5344CB8AC3E}">
        <p14:creationId xmlns:p14="http://schemas.microsoft.com/office/powerpoint/2010/main" val="644202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718B7-7F68-4CC9-8291-332587FA31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81D6BB-0446-49E8-8677-EADF274E95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5AEE24-534A-40F1-99E4-00B7D5FD9124}"/>
              </a:ext>
            </a:extLst>
          </p:cNvPr>
          <p:cNvSpPr>
            <a:spLocks noGrp="1"/>
          </p:cNvSpPr>
          <p:nvPr>
            <p:ph type="dt" sz="half" idx="10"/>
          </p:nvPr>
        </p:nvSpPr>
        <p:spPr/>
        <p:txBody>
          <a:bodyPr/>
          <a:lstStyle/>
          <a:p>
            <a:fld id="{DECF21A4-E71B-4D3A-AF45-E989C23A7BB1}" type="datetimeFigureOut">
              <a:rPr lang="en-US" smtClean="0"/>
              <a:t>10/21/2021</a:t>
            </a:fld>
            <a:endParaRPr lang="en-US" dirty="0"/>
          </a:p>
        </p:txBody>
      </p:sp>
      <p:sp>
        <p:nvSpPr>
          <p:cNvPr id="5" name="Footer Placeholder 4">
            <a:extLst>
              <a:ext uri="{FF2B5EF4-FFF2-40B4-BE49-F238E27FC236}">
                <a16:creationId xmlns:a16="http://schemas.microsoft.com/office/drawing/2014/main" id="{CD594011-48FF-493D-8286-F62D3455253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880EFCD-7E72-4882-86DC-2F371D7D9516}"/>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152813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47D73-EDDA-49A6-BA12-1CA980DA9B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9B82E-4CA1-47A5-B133-FBD4D8A839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8A267F-D142-4D04-9F03-6CB099E6FA32}"/>
              </a:ext>
            </a:extLst>
          </p:cNvPr>
          <p:cNvSpPr>
            <a:spLocks noGrp="1"/>
          </p:cNvSpPr>
          <p:nvPr>
            <p:ph type="dt" sz="half" idx="10"/>
          </p:nvPr>
        </p:nvSpPr>
        <p:spPr/>
        <p:txBody>
          <a:bodyPr/>
          <a:lstStyle/>
          <a:p>
            <a:fld id="{DECF21A4-E71B-4D3A-AF45-E989C23A7BB1}" type="datetimeFigureOut">
              <a:rPr lang="en-US" smtClean="0"/>
              <a:t>10/21/2021</a:t>
            </a:fld>
            <a:endParaRPr lang="en-US" dirty="0"/>
          </a:p>
        </p:txBody>
      </p:sp>
      <p:sp>
        <p:nvSpPr>
          <p:cNvPr id="5" name="Footer Placeholder 4">
            <a:extLst>
              <a:ext uri="{FF2B5EF4-FFF2-40B4-BE49-F238E27FC236}">
                <a16:creationId xmlns:a16="http://schemas.microsoft.com/office/drawing/2014/main" id="{705127CA-154D-4E90-B776-A2EE71F78D2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5F0BA5-F4EE-4282-B111-76B869BE267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3067408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56E92A-52E0-4710-BDEF-0A153468540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A240E1-5EB0-47FD-AA37-BF945D136CC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A14243-F1E4-487A-ABEC-30516A01DF2B}"/>
              </a:ext>
            </a:extLst>
          </p:cNvPr>
          <p:cNvSpPr>
            <a:spLocks noGrp="1"/>
          </p:cNvSpPr>
          <p:nvPr>
            <p:ph type="dt" sz="half" idx="10"/>
          </p:nvPr>
        </p:nvSpPr>
        <p:spPr/>
        <p:txBody>
          <a:bodyPr/>
          <a:lstStyle/>
          <a:p>
            <a:fld id="{DECF21A4-E71B-4D3A-AF45-E989C23A7BB1}" type="datetimeFigureOut">
              <a:rPr lang="en-US" smtClean="0"/>
              <a:t>10/21/2021</a:t>
            </a:fld>
            <a:endParaRPr lang="en-US" dirty="0"/>
          </a:p>
        </p:txBody>
      </p:sp>
      <p:sp>
        <p:nvSpPr>
          <p:cNvPr id="5" name="Footer Placeholder 4">
            <a:extLst>
              <a:ext uri="{FF2B5EF4-FFF2-40B4-BE49-F238E27FC236}">
                <a16:creationId xmlns:a16="http://schemas.microsoft.com/office/drawing/2014/main" id="{AC358244-98FD-472D-AB8C-075F71C10BF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4998D5A-820D-4519-967F-33320971CBAB}"/>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4024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334F3-0709-471B-A734-C4B404F55B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795016-AF78-4708-9C5F-21110C197B0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AEA2D1-B124-4454-AFDC-EA60A14BA121}"/>
              </a:ext>
            </a:extLst>
          </p:cNvPr>
          <p:cNvSpPr>
            <a:spLocks noGrp="1"/>
          </p:cNvSpPr>
          <p:nvPr>
            <p:ph type="dt" sz="half" idx="10"/>
          </p:nvPr>
        </p:nvSpPr>
        <p:spPr/>
        <p:txBody>
          <a:bodyPr/>
          <a:lstStyle/>
          <a:p>
            <a:fld id="{DECF21A4-E71B-4D3A-AF45-E989C23A7BB1}" type="datetimeFigureOut">
              <a:rPr lang="en-US" smtClean="0"/>
              <a:t>10/21/2021</a:t>
            </a:fld>
            <a:endParaRPr lang="en-US" dirty="0"/>
          </a:p>
        </p:txBody>
      </p:sp>
      <p:sp>
        <p:nvSpPr>
          <p:cNvPr id="5" name="Footer Placeholder 4">
            <a:extLst>
              <a:ext uri="{FF2B5EF4-FFF2-40B4-BE49-F238E27FC236}">
                <a16:creationId xmlns:a16="http://schemas.microsoft.com/office/drawing/2014/main" id="{B4F58000-F9D7-4A53-A6C5-E5E8154226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0D22AAD-0D08-4F47-8D5A-EFE29017E8D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421304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36159-1280-4EE9-96D3-A56BD58266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A27A78-1874-488A-B215-7D763D3381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84BB3D1-3138-4B69-BF5D-4B1A213451CA}"/>
              </a:ext>
            </a:extLst>
          </p:cNvPr>
          <p:cNvSpPr>
            <a:spLocks noGrp="1"/>
          </p:cNvSpPr>
          <p:nvPr>
            <p:ph type="dt" sz="half" idx="10"/>
          </p:nvPr>
        </p:nvSpPr>
        <p:spPr/>
        <p:txBody>
          <a:bodyPr/>
          <a:lstStyle/>
          <a:p>
            <a:fld id="{DECF21A4-E71B-4D3A-AF45-E989C23A7BB1}" type="datetimeFigureOut">
              <a:rPr lang="en-US" smtClean="0"/>
              <a:t>10/21/2021</a:t>
            </a:fld>
            <a:endParaRPr lang="en-US" dirty="0"/>
          </a:p>
        </p:txBody>
      </p:sp>
      <p:sp>
        <p:nvSpPr>
          <p:cNvPr id="5" name="Footer Placeholder 4">
            <a:extLst>
              <a:ext uri="{FF2B5EF4-FFF2-40B4-BE49-F238E27FC236}">
                <a16:creationId xmlns:a16="http://schemas.microsoft.com/office/drawing/2014/main" id="{0EFF90C5-31F4-4A22-AC00-3FB5ED291B2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51F787E-B946-4091-ABC6-F9DB06BBEE34}"/>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089272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CAA11-CC97-44E5-AE4D-808FD741A0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3AB6CB-9460-4BCA-86C5-5F26357AB8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9FAB0F6-401D-4BAF-A300-65AD684DF9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561BBA-B185-4B45-B152-3D320E15F550}"/>
              </a:ext>
            </a:extLst>
          </p:cNvPr>
          <p:cNvSpPr>
            <a:spLocks noGrp="1"/>
          </p:cNvSpPr>
          <p:nvPr>
            <p:ph type="dt" sz="half" idx="10"/>
          </p:nvPr>
        </p:nvSpPr>
        <p:spPr/>
        <p:txBody>
          <a:bodyPr/>
          <a:lstStyle/>
          <a:p>
            <a:fld id="{DECF21A4-E71B-4D3A-AF45-E989C23A7BB1}" type="datetimeFigureOut">
              <a:rPr lang="en-US" smtClean="0"/>
              <a:t>10/21/2021</a:t>
            </a:fld>
            <a:endParaRPr lang="en-US" dirty="0"/>
          </a:p>
        </p:txBody>
      </p:sp>
      <p:sp>
        <p:nvSpPr>
          <p:cNvPr id="6" name="Footer Placeholder 5">
            <a:extLst>
              <a:ext uri="{FF2B5EF4-FFF2-40B4-BE49-F238E27FC236}">
                <a16:creationId xmlns:a16="http://schemas.microsoft.com/office/drawing/2014/main" id="{D61CD760-96AC-4821-A56B-0B805F2FAD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F750665-D5B5-4D0B-B2F0-CB6B027CDEC7}"/>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3138061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47C3-C498-415A-A057-E19BCEB5F28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F6677F-2712-4810-A3AA-56FA75386D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71B54A-6775-4978-8E19-32694C9B5E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BA1303-B245-476D-BD02-A4E4A359F6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E8E898F-5B79-46F1-89C1-F827997CC4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B417A4D-2EC9-4294-BFF4-EAE22EE1099A}"/>
              </a:ext>
            </a:extLst>
          </p:cNvPr>
          <p:cNvSpPr>
            <a:spLocks noGrp="1"/>
          </p:cNvSpPr>
          <p:nvPr>
            <p:ph type="dt" sz="half" idx="10"/>
          </p:nvPr>
        </p:nvSpPr>
        <p:spPr/>
        <p:txBody>
          <a:bodyPr/>
          <a:lstStyle/>
          <a:p>
            <a:fld id="{DECF21A4-E71B-4D3A-AF45-E989C23A7BB1}" type="datetimeFigureOut">
              <a:rPr lang="en-US" smtClean="0"/>
              <a:t>10/21/2021</a:t>
            </a:fld>
            <a:endParaRPr lang="en-US" dirty="0"/>
          </a:p>
        </p:txBody>
      </p:sp>
      <p:sp>
        <p:nvSpPr>
          <p:cNvPr id="8" name="Footer Placeholder 7">
            <a:extLst>
              <a:ext uri="{FF2B5EF4-FFF2-40B4-BE49-F238E27FC236}">
                <a16:creationId xmlns:a16="http://schemas.microsoft.com/office/drawing/2014/main" id="{6150E317-3602-42A1-BB7F-0184072E8D5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0CE2C97-E26C-4A8B-93A0-B01E2C7F4522}"/>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2258698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68FC-5755-447A-8D7F-9ADED3E994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B50287-81AA-46CA-8CB3-53A7F8313741}"/>
              </a:ext>
            </a:extLst>
          </p:cNvPr>
          <p:cNvSpPr>
            <a:spLocks noGrp="1"/>
          </p:cNvSpPr>
          <p:nvPr>
            <p:ph type="dt" sz="half" idx="10"/>
          </p:nvPr>
        </p:nvSpPr>
        <p:spPr/>
        <p:txBody>
          <a:bodyPr/>
          <a:lstStyle/>
          <a:p>
            <a:fld id="{DECF21A4-E71B-4D3A-AF45-E989C23A7BB1}" type="datetimeFigureOut">
              <a:rPr lang="en-US" smtClean="0"/>
              <a:t>10/21/2021</a:t>
            </a:fld>
            <a:endParaRPr lang="en-US" dirty="0"/>
          </a:p>
        </p:txBody>
      </p:sp>
      <p:sp>
        <p:nvSpPr>
          <p:cNvPr id="4" name="Footer Placeholder 3">
            <a:extLst>
              <a:ext uri="{FF2B5EF4-FFF2-40B4-BE49-F238E27FC236}">
                <a16:creationId xmlns:a16="http://schemas.microsoft.com/office/drawing/2014/main" id="{2F1BA4AA-02C9-459E-9362-3DA60E3B597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B2A2C8F-DBB4-4235-A67E-FB4039D9AA24}"/>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4068395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6ACAA5-F8E7-46E9-8BA7-A510948B62CC}"/>
              </a:ext>
            </a:extLst>
          </p:cNvPr>
          <p:cNvSpPr>
            <a:spLocks noGrp="1"/>
          </p:cNvSpPr>
          <p:nvPr>
            <p:ph type="dt" sz="half" idx="10"/>
          </p:nvPr>
        </p:nvSpPr>
        <p:spPr/>
        <p:txBody>
          <a:bodyPr/>
          <a:lstStyle/>
          <a:p>
            <a:fld id="{DECF21A4-E71B-4D3A-AF45-E989C23A7BB1}" type="datetimeFigureOut">
              <a:rPr lang="en-US" smtClean="0"/>
              <a:t>10/21/2021</a:t>
            </a:fld>
            <a:endParaRPr lang="en-US" dirty="0"/>
          </a:p>
        </p:txBody>
      </p:sp>
      <p:sp>
        <p:nvSpPr>
          <p:cNvPr id="3" name="Footer Placeholder 2">
            <a:extLst>
              <a:ext uri="{FF2B5EF4-FFF2-40B4-BE49-F238E27FC236}">
                <a16:creationId xmlns:a16="http://schemas.microsoft.com/office/drawing/2014/main" id="{D1F2DEE8-5654-4DCA-A8D0-D883E52B6FB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0B179A5-4329-4057-9DEB-5B6E3AD1183F}"/>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62179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1DA80-336B-4DBB-91A1-6E3E4B3C20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40D456-F0A3-4789-A310-A23F01B2EC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8A8B05-7071-44D4-80F7-3E8191C9A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D8562E-E6F1-449B-909C-98426BA86B36}"/>
              </a:ext>
            </a:extLst>
          </p:cNvPr>
          <p:cNvSpPr>
            <a:spLocks noGrp="1"/>
          </p:cNvSpPr>
          <p:nvPr>
            <p:ph type="dt" sz="half" idx="10"/>
          </p:nvPr>
        </p:nvSpPr>
        <p:spPr/>
        <p:txBody>
          <a:bodyPr/>
          <a:lstStyle/>
          <a:p>
            <a:fld id="{DECF21A4-E71B-4D3A-AF45-E989C23A7BB1}" type="datetimeFigureOut">
              <a:rPr lang="en-US" smtClean="0"/>
              <a:t>10/21/2021</a:t>
            </a:fld>
            <a:endParaRPr lang="en-US" dirty="0"/>
          </a:p>
        </p:txBody>
      </p:sp>
      <p:sp>
        <p:nvSpPr>
          <p:cNvPr id="6" name="Footer Placeholder 5">
            <a:extLst>
              <a:ext uri="{FF2B5EF4-FFF2-40B4-BE49-F238E27FC236}">
                <a16:creationId xmlns:a16="http://schemas.microsoft.com/office/drawing/2014/main" id="{7EB47A9A-FB08-407B-A73A-0AC513F0FD5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BFF841F-796A-4FE6-B5E0-C8A4986793EE}"/>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08984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D474D-6779-4C23-BD3C-82F5DC3E3E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21096C-E430-49C7-A801-21C0BD95DC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024828F-334F-4A50-850D-10684F2452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3293F4-2B70-4BB5-A982-219E4133E251}"/>
              </a:ext>
            </a:extLst>
          </p:cNvPr>
          <p:cNvSpPr>
            <a:spLocks noGrp="1"/>
          </p:cNvSpPr>
          <p:nvPr>
            <p:ph type="dt" sz="half" idx="10"/>
          </p:nvPr>
        </p:nvSpPr>
        <p:spPr/>
        <p:txBody>
          <a:bodyPr/>
          <a:lstStyle/>
          <a:p>
            <a:fld id="{DECF21A4-E71B-4D3A-AF45-E989C23A7BB1}" type="datetimeFigureOut">
              <a:rPr lang="en-US" smtClean="0"/>
              <a:t>10/21/2021</a:t>
            </a:fld>
            <a:endParaRPr lang="en-US" dirty="0"/>
          </a:p>
        </p:txBody>
      </p:sp>
      <p:sp>
        <p:nvSpPr>
          <p:cNvPr id="6" name="Footer Placeholder 5">
            <a:extLst>
              <a:ext uri="{FF2B5EF4-FFF2-40B4-BE49-F238E27FC236}">
                <a16:creationId xmlns:a16="http://schemas.microsoft.com/office/drawing/2014/main" id="{C4F9A86F-B378-4759-B50E-2E0BFAE6246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0A95BDC-FC58-4638-AA59-A3DA9931FD3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790833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80BC3B-525F-4038-9330-0729879F91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629186-93D7-46FA-AE02-36D9426043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BF1CEB-0530-4996-BAEF-2E6A04DAD6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CF21A4-E71B-4D3A-AF45-E989C23A7BB1}" type="datetimeFigureOut">
              <a:rPr lang="en-US" smtClean="0"/>
              <a:t>10/21/2021</a:t>
            </a:fld>
            <a:endParaRPr lang="en-US" dirty="0"/>
          </a:p>
        </p:txBody>
      </p:sp>
      <p:sp>
        <p:nvSpPr>
          <p:cNvPr id="5" name="Footer Placeholder 4">
            <a:extLst>
              <a:ext uri="{FF2B5EF4-FFF2-40B4-BE49-F238E27FC236}">
                <a16:creationId xmlns:a16="http://schemas.microsoft.com/office/drawing/2014/main" id="{C8DCFF3D-7353-4B4D-9E75-FA835E06E7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382C8D6-8B0B-4982-9EE4-AA823C69C3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AF1B4E-90EC-4A51-B6E5-B702C054ECB0}" type="slidenum">
              <a:rPr lang="en-US" smtClean="0"/>
              <a:t>‹#›</a:t>
            </a:fld>
            <a:endParaRPr lang="en-US" dirty="0"/>
          </a:p>
        </p:txBody>
      </p:sp>
    </p:spTree>
    <p:extLst>
      <p:ext uri="{BB962C8B-B14F-4D97-AF65-F5344CB8AC3E}">
        <p14:creationId xmlns:p14="http://schemas.microsoft.com/office/powerpoint/2010/main" val="4010604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svg"/></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public.education.alberta.ca/PASI/myPass/connection/creat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hyperlink" Target="https://youtu.be/2_cVeGIZo_Q" TargetMode="External"/><Relationship Id="rId4" Type="http://schemas.openxmlformats.org/officeDocument/2006/relationships/image" Target="../media/image14.svg"/></Relationships>
</file>

<file path=ppt/slides/_rels/slide6.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7.pn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4.svg"/><Relationship Id="rId11" Type="http://schemas.openxmlformats.org/officeDocument/2006/relationships/hyperlink" Target="https://www.alberta.ca/student-information-high-school-transcripts.aspx#toc-1" TargetMode="External"/><Relationship Id="rId5" Type="http://schemas.openxmlformats.org/officeDocument/2006/relationships/image" Target="../media/image3.png"/><Relationship Id="rId10" Type="http://schemas.openxmlformats.org/officeDocument/2006/relationships/image" Target="../media/image2.svg"/><Relationship Id="rId4" Type="http://schemas.openxmlformats.org/officeDocument/2006/relationships/image" Target="../media/image8.svg"/><Relationship Id="rId9"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1AC0E-7195-4ACF-AA0A-5E2923A987F7}"/>
              </a:ext>
            </a:extLst>
          </p:cNvPr>
          <p:cNvSpPr>
            <a:spLocks noGrp="1"/>
          </p:cNvSpPr>
          <p:nvPr>
            <p:ph type="ctrTitle"/>
          </p:nvPr>
        </p:nvSpPr>
        <p:spPr>
          <a:xfrm>
            <a:off x="4654295" y="4522156"/>
            <a:ext cx="5609222" cy="1363215"/>
          </a:xfrm>
        </p:spPr>
        <p:txBody>
          <a:bodyPr anchor="t">
            <a:normAutofit fontScale="90000"/>
          </a:bodyPr>
          <a:lstStyle/>
          <a:p>
            <a:pPr algn="l"/>
            <a:r>
              <a:rPr lang="en-US" sz="4400" dirty="0">
                <a:latin typeface="Franklin Gothic Book" panose="020B0503020102020204" pitchFamily="34" charset="0"/>
                <a:cs typeface="Segoe UI" panose="020B0502040204020203" pitchFamily="34" charset="0"/>
              </a:rPr>
              <a:t>Instructions for Grade 12 Students</a:t>
            </a:r>
            <a:br>
              <a:rPr lang="en-US" sz="4400" dirty="0">
                <a:latin typeface="Franklin Gothic Book" panose="020B0503020102020204" pitchFamily="34" charset="0"/>
                <a:cs typeface="Segoe UI" panose="020B0502040204020203" pitchFamily="34" charset="0"/>
              </a:rPr>
            </a:br>
            <a:endParaRPr lang="en-US" sz="4400" dirty="0">
              <a:latin typeface="Franklin Gothic Book" panose="020B0503020102020204" pitchFamily="34" charset="0"/>
              <a:cs typeface="Segoe UI" panose="020B0502040204020203" pitchFamily="34" charset="0"/>
            </a:endParaRPr>
          </a:p>
        </p:txBody>
      </p:sp>
      <p:sp>
        <p:nvSpPr>
          <p:cNvPr id="3" name="Subtitle 2">
            <a:extLst>
              <a:ext uri="{FF2B5EF4-FFF2-40B4-BE49-F238E27FC236}">
                <a16:creationId xmlns:a16="http://schemas.microsoft.com/office/drawing/2014/main" id="{814253EE-4FA2-4843-BE27-C7D5B08FFB81}"/>
              </a:ext>
            </a:extLst>
          </p:cNvPr>
          <p:cNvSpPr>
            <a:spLocks noGrp="1"/>
          </p:cNvSpPr>
          <p:nvPr>
            <p:ph type="subTitle" idx="1"/>
          </p:nvPr>
        </p:nvSpPr>
        <p:spPr>
          <a:xfrm>
            <a:off x="4654296" y="3945418"/>
            <a:ext cx="5609219" cy="576738"/>
          </a:xfrm>
        </p:spPr>
        <p:txBody>
          <a:bodyPr anchor="b">
            <a:normAutofit/>
          </a:bodyPr>
          <a:lstStyle/>
          <a:p>
            <a:pPr algn="l"/>
            <a:r>
              <a:rPr lang="en-US" sz="2000" dirty="0">
                <a:latin typeface="Franklin Gothic Book" panose="020B0503020102020204" pitchFamily="34" charset="0"/>
              </a:rPr>
              <a:t>How Do I Sign Up for </a:t>
            </a:r>
            <a:r>
              <a:rPr lang="en-US" sz="2000" dirty="0" err="1">
                <a:latin typeface="Franklin Gothic Book" panose="020B0503020102020204" pitchFamily="34" charset="0"/>
              </a:rPr>
              <a:t>myPass</a:t>
            </a:r>
            <a:r>
              <a:rPr lang="en-US" sz="2000" dirty="0">
                <a:latin typeface="Franklin Gothic Book" panose="020B0503020102020204" pitchFamily="34" charset="0"/>
              </a:rPr>
              <a:t>?</a:t>
            </a:r>
          </a:p>
        </p:txBody>
      </p:sp>
      <p:sp>
        <p:nvSpPr>
          <p:cNvPr id="29" name="Freeform: Shape 28">
            <a:extLst>
              <a:ext uri="{FF2B5EF4-FFF2-40B4-BE49-F238E27FC236}">
                <a16:creationId xmlns:a16="http://schemas.microsoft.com/office/drawing/2014/main" id="{F6E384F5-137A-40B1-97F0-694CC6ECD5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122218"/>
            <a:ext cx="3730752" cy="4735782"/>
          </a:xfrm>
          <a:custGeom>
            <a:avLst/>
            <a:gdLst>
              <a:gd name="connsiteX0" fmla="*/ 640080 w 3730752"/>
              <a:gd name="connsiteY0" fmla="*/ 0 h 4735782"/>
              <a:gd name="connsiteX1" fmla="*/ 3730752 w 3730752"/>
              <a:gd name="connsiteY1" fmla="*/ 3090672 h 4735782"/>
              <a:gd name="connsiteX2" fmla="*/ 3357725 w 3730752"/>
              <a:gd name="connsiteY2" fmla="*/ 4563870 h 4735782"/>
              <a:gd name="connsiteX3" fmla="*/ 3253285 w 3730752"/>
              <a:gd name="connsiteY3" fmla="*/ 4735782 h 4735782"/>
              <a:gd name="connsiteX4" fmla="*/ 0 w 3730752"/>
              <a:gd name="connsiteY4" fmla="*/ 4735782 h 4735782"/>
              <a:gd name="connsiteX5" fmla="*/ 0 w 3730752"/>
              <a:gd name="connsiteY5" fmla="*/ 67215 h 4735782"/>
              <a:gd name="connsiteX6" fmla="*/ 17202 w 3730752"/>
              <a:gd name="connsiteY6" fmla="*/ 62792 h 4735782"/>
              <a:gd name="connsiteX7" fmla="*/ 640080 w 3730752"/>
              <a:gd name="connsiteY7" fmla="*/ 0 h 4735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30752" h="4735782">
                <a:moveTo>
                  <a:pt x="640080" y="0"/>
                </a:moveTo>
                <a:cubicBezTo>
                  <a:pt x="2347011" y="0"/>
                  <a:pt x="3730752" y="1383741"/>
                  <a:pt x="3730752" y="3090672"/>
                </a:cubicBezTo>
                <a:cubicBezTo>
                  <a:pt x="3730752" y="3624088"/>
                  <a:pt x="3595621" y="4125943"/>
                  <a:pt x="3357725" y="4563870"/>
                </a:cubicBezTo>
                <a:lnTo>
                  <a:pt x="3253285" y="4735782"/>
                </a:lnTo>
                <a:lnTo>
                  <a:pt x="0" y="4735782"/>
                </a:lnTo>
                <a:lnTo>
                  <a:pt x="0" y="67215"/>
                </a:lnTo>
                <a:lnTo>
                  <a:pt x="17202" y="62792"/>
                </a:lnTo>
                <a:cubicBezTo>
                  <a:pt x="218397" y="21621"/>
                  <a:pt x="426714" y="0"/>
                  <a:pt x="640080"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EBA87361-6D30-46E4-834B-719CF5905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88332"/>
            <a:ext cx="3564638" cy="4569668"/>
          </a:xfrm>
          <a:custGeom>
            <a:avLst/>
            <a:gdLst>
              <a:gd name="connsiteX0" fmla="*/ 640080 w 3564638"/>
              <a:gd name="connsiteY0" fmla="*/ 0 h 4569668"/>
              <a:gd name="connsiteX1" fmla="*/ 3564638 w 3564638"/>
              <a:gd name="connsiteY1" fmla="*/ 2924558 h 4569668"/>
              <a:gd name="connsiteX2" fmla="*/ 3065170 w 3564638"/>
              <a:gd name="connsiteY2" fmla="*/ 4559707 h 4569668"/>
              <a:gd name="connsiteX3" fmla="*/ 3057720 w 3564638"/>
              <a:gd name="connsiteY3" fmla="*/ 4569668 h 4569668"/>
              <a:gd name="connsiteX4" fmla="*/ 0 w 3564638"/>
              <a:gd name="connsiteY4" fmla="*/ 4569668 h 4569668"/>
              <a:gd name="connsiteX5" fmla="*/ 0 w 3564638"/>
              <a:gd name="connsiteY5" fmla="*/ 72448 h 4569668"/>
              <a:gd name="connsiteX6" fmla="*/ 50679 w 3564638"/>
              <a:gd name="connsiteY6" fmla="*/ 59417 h 4569668"/>
              <a:gd name="connsiteX7" fmla="*/ 640080 w 3564638"/>
              <a:gd name="connsiteY7" fmla="*/ 0 h 456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4638" h="4569668">
                <a:moveTo>
                  <a:pt x="640080" y="0"/>
                </a:moveTo>
                <a:cubicBezTo>
                  <a:pt x="2255269" y="0"/>
                  <a:pt x="3564638" y="1309369"/>
                  <a:pt x="3564638" y="2924558"/>
                </a:cubicBezTo>
                <a:cubicBezTo>
                  <a:pt x="3564638" y="3530254"/>
                  <a:pt x="3380508" y="4092944"/>
                  <a:pt x="3065170" y="4559707"/>
                </a:cubicBezTo>
                <a:lnTo>
                  <a:pt x="3057720" y="4569668"/>
                </a:lnTo>
                <a:lnTo>
                  <a:pt x="0" y="4569668"/>
                </a:lnTo>
                <a:lnTo>
                  <a:pt x="0" y="72448"/>
                </a:lnTo>
                <a:lnTo>
                  <a:pt x="50679" y="59417"/>
                </a:lnTo>
                <a:cubicBezTo>
                  <a:pt x="241061" y="20459"/>
                  <a:pt x="438181" y="0"/>
                  <a:pt x="64008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3" name="Freeform: Shape 32">
            <a:extLst>
              <a:ext uri="{FF2B5EF4-FFF2-40B4-BE49-F238E27FC236}">
                <a16:creationId xmlns:a16="http://schemas.microsoft.com/office/drawing/2014/main" id="{9DBC4630-03DA-474F-BBCB-BA3AE6B317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1982" y="-4332"/>
            <a:ext cx="4242816" cy="2454158"/>
          </a:xfrm>
          <a:custGeom>
            <a:avLst/>
            <a:gdLst>
              <a:gd name="connsiteX0" fmla="*/ 28633 w 4242816"/>
              <a:gd name="connsiteY0" fmla="*/ 0 h 2454158"/>
              <a:gd name="connsiteX1" fmla="*/ 4214183 w 4242816"/>
              <a:gd name="connsiteY1" fmla="*/ 0 h 2454158"/>
              <a:gd name="connsiteX2" fmla="*/ 4231864 w 4242816"/>
              <a:gd name="connsiteY2" fmla="*/ 115848 h 2454158"/>
              <a:gd name="connsiteX3" fmla="*/ 4242816 w 4242816"/>
              <a:gd name="connsiteY3" fmla="*/ 332750 h 2454158"/>
              <a:gd name="connsiteX4" fmla="*/ 2121408 w 4242816"/>
              <a:gd name="connsiteY4" fmla="*/ 2454158 h 2454158"/>
              <a:gd name="connsiteX5" fmla="*/ 0 w 4242816"/>
              <a:gd name="connsiteY5" fmla="*/ 332750 h 2454158"/>
              <a:gd name="connsiteX6" fmla="*/ 10953 w 4242816"/>
              <a:gd name="connsiteY6" fmla="*/ 115848 h 2454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42816" h="2454158">
                <a:moveTo>
                  <a:pt x="28633" y="0"/>
                </a:moveTo>
                <a:lnTo>
                  <a:pt x="4214183" y="0"/>
                </a:lnTo>
                <a:lnTo>
                  <a:pt x="4231864" y="115848"/>
                </a:lnTo>
                <a:cubicBezTo>
                  <a:pt x="4239106" y="187164"/>
                  <a:pt x="4242816" y="259524"/>
                  <a:pt x="4242816" y="332750"/>
                </a:cubicBezTo>
                <a:cubicBezTo>
                  <a:pt x="4242816" y="1504371"/>
                  <a:pt x="3293029" y="2454158"/>
                  <a:pt x="2121408" y="2454158"/>
                </a:cubicBezTo>
                <a:cubicBezTo>
                  <a:pt x="949787" y="2454158"/>
                  <a:pt x="0" y="1504371"/>
                  <a:pt x="0" y="332750"/>
                </a:cubicBezTo>
                <a:cubicBezTo>
                  <a:pt x="0" y="259524"/>
                  <a:pt x="3710" y="187164"/>
                  <a:pt x="10953" y="115848"/>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D89DB1C0-FEEC-4CB6-88B2-F9C5562E09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574" y="0"/>
            <a:ext cx="3913632" cy="2285234"/>
          </a:xfrm>
          <a:custGeom>
            <a:avLst/>
            <a:gdLst>
              <a:gd name="connsiteX0" fmla="*/ 29691 w 3913632"/>
              <a:gd name="connsiteY0" fmla="*/ 0 h 2285234"/>
              <a:gd name="connsiteX1" fmla="*/ 3883942 w 3913632"/>
              <a:gd name="connsiteY1" fmla="*/ 0 h 2285234"/>
              <a:gd name="connsiteX2" fmla="*/ 3903529 w 3913632"/>
              <a:gd name="connsiteY2" fmla="*/ 128345 h 2285234"/>
              <a:gd name="connsiteX3" fmla="*/ 3913632 w 3913632"/>
              <a:gd name="connsiteY3" fmla="*/ 328418 h 2285234"/>
              <a:gd name="connsiteX4" fmla="*/ 1956816 w 3913632"/>
              <a:gd name="connsiteY4" fmla="*/ 2285234 h 2285234"/>
              <a:gd name="connsiteX5" fmla="*/ 0 w 3913632"/>
              <a:gd name="connsiteY5" fmla="*/ 328418 h 2285234"/>
              <a:gd name="connsiteX6" fmla="*/ 10103 w 3913632"/>
              <a:gd name="connsiteY6" fmla="*/ 128345 h 2285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13632" h="2285234">
                <a:moveTo>
                  <a:pt x="29691" y="0"/>
                </a:moveTo>
                <a:lnTo>
                  <a:pt x="3883942" y="0"/>
                </a:lnTo>
                <a:lnTo>
                  <a:pt x="3903529" y="128345"/>
                </a:lnTo>
                <a:cubicBezTo>
                  <a:pt x="3910210" y="194127"/>
                  <a:pt x="3913632" y="260873"/>
                  <a:pt x="3913632" y="328418"/>
                </a:cubicBezTo>
                <a:cubicBezTo>
                  <a:pt x="3913632" y="1409138"/>
                  <a:pt x="3037536" y="2285234"/>
                  <a:pt x="1956816" y="2285234"/>
                </a:cubicBezTo>
                <a:cubicBezTo>
                  <a:pt x="876096" y="2285234"/>
                  <a:pt x="0" y="1409138"/>
                  <a:pt x="0" y="328418"/>
                </a:cubicBezTo>
                <a:cubicBezTo>
                  <a:pt x="0" y="260873"/>
                  <a:pt x="3422" y="194127"/>
                  <a:pt x="10103" y="12834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9" name="Graphic 8" descr="Open Book">
            <a:extLst>
              <a:ext uri="{FF2B5EF4-FFF2-40B4-BE49-F238E27FC236}">
                <a16:creationId xmlns:a16="http://schemas.microsoft.com/office/drawing/2014/main" id="{93E427C7-0218-4592-82DA-2431E4BF875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85250" y="164573"/>
            <a:ext cx="1636279" cy="1636279"/>
          </a:xfrm>
          <a:prstGeom prst="rect">
            <a:avLst/>
          </a:prstGeom>
        </p:spPr>
      </p:pic>
      <p:sp>
        <p:nvSpPr>
          <p:cNvPr id="37" name="Oval 36">
            <a:extLst>
              <a:ext uri="{FF2B5EF4-FFF2-40B4-BE49-F238E27FC236}">
                <a16:creationId xmlns:a16="http://schemas.microsoft.com/office/drawing/2014/main" id="{78418A25-6EAC-4140-BFE6-284E1925B5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117" y="615908"/>
            <a:ext cx="3182112" cy="3182112"/>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9" name="Oval 38">
            <a:extLst>
              <a:ext uri="{FF2B5EF4-FFF2-40B4-BE49-F238E27FC236}">
                <a16:creationId xmlns:a16="http://schemas.microsoft.com/office/drawing/2014/main" id="{08163D1C-ED91-4D5F-A33B-CF1256B27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7709" y="780500"/>
            <a:ext cx="2852928" cy="28529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Graphic 4" descr="Chat">
            <a:extLst>
              <a:ext uri="{FF2B5EF4-FFF2-40B4-BE49-F238E27FC236}">
                <a16:creationId xmlns:a16="http://schemas.microsoft.com/office/drawing/2014/main" id="{EB71843F-0A0B-4317-B205-4B0A0B97C0F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80302" y="1293093"/>
            <a:ext cx="1827742" cy="1827742"/>
          </a:xfrm>
          <a:prstGeom prst="rect">
            <a:avLst/>
          </a:prstGeom>
        </p:spPr>
      </p:pic>
      <p:pic>
        <p:nvPicPr>
          <p:cNvPr id="7" name="Graphic 6" descr="Blackboard">
            <a:extLst>
              <a:ext uri="{FF2B5EF4-FFF2-40B4-BE49-F238E27FC236}">
                <a16:creationId xmlns:a16="http://schemas.microsoft.com/office/drawing/2014/main" id="{2696A1A4-8E43-47F6-A6DC-A9ADAB053D8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30924" y="3621724"/>
            <a:ext cx="2594886" cy="2594886"/>
          </a:xfrm>
          <a:prstGeom prst="rect">
            <a:avLst/>
          </a:prstGeom>
        </p:spPr>
      </p:pic>
      <p:sp>
        <p:nvSpPr>
          <p:cNvPr id="41" name="Freeform: Shape 40">
            <a:extLst>
              <a:ext uri="{FF2B5EF4-FFF2-40B4-BE49-F238E27FC236}">
                <a16:creationId xmlns:a16="http://schemas.microsoft.com/office/drawing/2014/main" id="{31103AB2-C090-458F-B752-294F23AFA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2568" y="-4331"/>
            <a:ext cx="3439432" cy="3785157"/>
          </a:xfrm>
          <a:custGeom>
            <a:avLst/>
            <a:gdLst>
              <a:gd name="connsiteX0" fmla="*/ 198262 w 3439432"/>
              <a:gd name="connsiteY0" fmla="*/ 0 h 3785157"/>
              <a:gd name="connsiteX1" fmla="*/ 3439432 w 3439432"/>
              <a:gd name="connsiteY1" fmla="*/ 0 h 3785157"/>
              <a:gd name="connsiteX2" fmla="*/ 3439432 w 3439432"/>
              <a:gd name="connsiteY2" fmla="*/ 3697836 h 3785157"/>
              <a:gd name="connsiteX3" fmla="*/ 3318024 w 3439432"/>
              <a:gd name="connsiteY3" fmla="*/ 3729054 h 3785157"/>
              <a:gd name="connsiteX4" fmla="*/ 2761488 w 3439432"/>
              <a:gd name="connsiteY4" fmla="*/ 3785157 h 3785157"/>
              <a:gd name="connsiteX5" fmla="*/ 0 w 3439432"/>
              <a:gd name="connsiteY5" fmla="*/ 1023669 h 3785157"/>
              <a:gd name="connsiteX6" fmla="*/ 124151 w 3439432"/>
              <a:gd name="connsiteY6" fmla="*/ 202487 h 3785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39432" h="3785157">
                <a:moveTo>
                  <a:pt x="198262" y="0"/>
                </a:moveTo>
                <a:lnTo>
                  <a:pt x="3439432" y="0"/>
                </a:lnTo>
                <a:lnTo>
                  <a:pt x="3439432" y="3697836"/>
                </a:lnTo>
                <a:lnTo>
                  <a:pt x="3318024" y="3729054"/>
                </a:lnTo>
                <a:cubicBezTo>
                  <a:pt x="3138258" y="3765839"/>
                  <a:pt x="2952129" y="3785157"/>
                  <a:pt x="2761488" y="3785157"/>
                </a:cubicBezTo>
                <a:cubicBezTo>
                  <a:pt x="1236360" y="3785157"/>
                  <a:pt x="0" y="2548797"/>
                  <a:pt x="0" y="1023669"/>
                </a:cubicBezTo>
                <a:cubicBezTo>
                  <a:pt x="0" y="737708"/>
                  <a:pt x="43466" y="461898"/>
                  <a:pt x="124151" y="20248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Freeform: Shape 42">
            <a:extLst>
              <a:ext uri="{FF2B5EF4-FFF2-40B4-BE49-F238E27FC236}">
                <a16:creationId xmlns:a16="http://schemas.microsoft.com/office/drawing/2014/main" id="{83D471F3-782A-4BA1-9CAB-FF5CDF0A75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8761" y="-4332"/>
            <a:ext cx="3273238" cy="3618965"/>
          </a:xfrm>
          <a:custGeom>
            <a:avLst/>
            <a:gdLst>
              <a:gd name="connsiteX0" fmla="*/ 210437 w 3273238"/>
              <a:gd name="connsiteY0" fmla="*/ 0 h 3618965"/>
              <a:gd name="connsiteX1" fmla="*/ 3273238 w 3273238"/>
              <a:gd name="connsiteY1" fmla="*/ 0 h 3618965"/>
              <a:gd name="connsiteX2" fmla="*/ 3273238 w 3273238"/>
              <a:gd name="connsiteY2" fmla="*/ 3526409 h 3618965"/>
              <a:gd name="connsiteX3" fmla="*/ 3118338 w 3273238"/>
              <a:gd name="connsiteY3" fmla="*/ 3566238 h 3618965"/>
              <a:gd name="connsiteX4" fmla="*/ 2595295 w 3273238"/>
              <a:gd name="connsiteY4" fmla="*/ 3618965 h 3618965"/>
              <a:gd name="connsiteX5" fmla="*/ 0 w 3273238"/>
              <a:gd name="connsiteY5" fmla="*/ 1023670 h 3618965"/>
              <a:gd name="connsiteX6" fmla="*/ 203951 w 3273238"/>
              <a:gd name="connsiteY6" fmla="*/ 13464 h 3618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73238" h="3618965">
                <a:moveTo>
                  <a:pt x="210437" y="0"/>
                </a:moveTo>
                <a:lnTo>
                  <a:pt x="3273238" y="0"/>
                </a:lnTo>
                <a:lnTo>
                  <a:pt x="3273238" y="3526409"/>
                </a:lnTo>
                <a:lnTo>
                  <a:pt x="3118338" y="3566238"/>
                </a:lnTo>
                <a:cubicBezTo>
                  <a:pt x="2949390" y="3600810"/>
                  <a:pt x="2774463" y="3618965"/>
                  <a:pt x="2595295" y="3618965"/>
                </a:cubicBezTo>
                <a:cubicBezTo>
                  <a:pt x="1161953" y="3618965"/>
                  <a:pt x="0" y="2457012"/>
                  <a:pt x="0" y="1023670"/>
                </a:cubicBezTo>
                <a:cubicBezTo>
                  <a:pt x="0" y="665335"/>
                  <a:pt x="72622" y="323961"/>
                  <a:pt x="203951" y="1346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Graphic 10" descr="Books on Shelf">
            <a:extLst>
              <a:ext uri="{FF2B5EF4-FFF2-40B4-BE49-F238E27FC236}">
                <a16:creationId xmlns:a16="http://schemas.microsoft.com/office/drawing/2014/main" id="{18A239E6-97C0-4A74-8E7A-C9FD39A8C92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725024" y="327889"/>
            <a:ext cx="2260711" cy="2260711"/>
          </a:xfrm>
          <a:prstGeom prst="rect">
            <a:avLst/>
          </a:prstGeom>
        </p:spPr>
      </p:pic>
    </p:spTree>
    <p:extLst>
      <p:ext uri="{BB962C8B-B14F-4D97-AF65-F5344CB8AC3E}">
        <p14:creationId xmlns:p14="http://schemas.microsoft.com/office/powerpoint/2010/main" val="32239897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Graphic 8">
            <a:extLst>
              <a:ext uri="{FF2B5EF4-FFF2-40B4-BE49-F238E27FC236}">
                <a16:creationId xmlns:a16="http://schemas.microsoft.com/office/drawing/2014/main" id="{35127EDA-5861-47AB-8729-620CFC7DAC0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41431" y="816337"/>
            <a:ext cx="5225327" cy="5225327"/>
          </a:xfrm>
          <a:prstGeom prst="rect">
            <a:avLst/>
          </a:prstGeom>
        </p:spPr>
      </p:pic>
      <p:pic>
        <p:nvPicPr>
          <p:cNvPr id="10" name="Picture 9">
            <a:extLst>
              <a:ext uri="{FF2B5EF4-FFF2-40B4-BE49-F238E27FC236}">
                <a16:creationId xmlns:a16="http://schemas.microsoft.com/office/drawing/2014/main" id="{EB7B81AF-1338-45C4-9A15-03D3F0603A1B}"/>
              </a:ext>
            </a:extLst>
          </p:cNvPr>
          <p:cNvPicPr>
            <a:picLocks noChangeAspect="1"/>
          </p:cNvPicPr>
          <p:nvPr/>
        </p:nvPicPr>
        <p:blipFill>
          <a:blip r:embed="rId5"/>
          <a:stretch>
            <a:fillRect/>
          </a:stretch>
        </p:blipFill>
        <p:spPr>
          <a:xfrm>
            <a:off x="187995" y="1052010"/>
            <a:ext cx="7246364" cy="4646425"/>
          </a:xfrm>
          <a:prstGeom prst="rect">
            <a:avLst/>
          </a:prstGeom>
        </p:spPr>
      </p:pic>
      <p:sp>
        <p:nvSpPr>
          <p:cNvPr id="2" name="TextBox 1">
            <a:extLst>
              <a:ext uri="{FF2B5EF4-FFF2-40B4-BE49-F238E27FC236}">
                <a16:creationId xmlns:a16="http://schemas.microsoft.com/office/drawing/2014/main" id="{AE1475CA-9E22-41F8-A987-CDD2C7E426D4}"/>
              </a:ext>
            </a:extLst>
          </p:cNvPr>
          <p:cNvSpPr txBox="1"/>
          <p:nvPr/>
        </p:nvSpPr>
        <p:spPr>
          <a:xfrm>
            <a:off x="5966691" y="5538281"/>
            <a:ext cx="5900067" cy="646331"/>
          </a:xfrm>
          <a:prstGeom prst="rect">
            <a:avLst/>
          </a:prstGeom>
          <a:noFill/>
        </p:spPr>
        <p:txBody>
          <a:bodyPr wrap="square" rtlCol="0">
            <a:spAutoFit/>
          </a:bodyPr>
          <a:lstStyle/>
          <a:p>
            <a:r>
              <a:rPr lang="en-US" dirty="0"/>
              <a:t>Be sure to check your January Diploma exam registrations in your account too.</a:t>
            </a:r>
            <a:endParaRPr lang="en-CA" dirty="0"/>
          </a:p>
        </p:txBody>
      </p:sp>
      <p:sp>
        <p:nvSpPr>
          <p:cNvPr id="3" name="Star: 5 Points 2">
            <a:extLst>
              <a:ext uri="{FF2B5EF4-FFF2-40B4-BE49-F238E27FC236}">
                <a16:creationId xmlns:a16="http://schemas.microsoft.com/office/drawing/2014/main" id="{0A9563A4-81FC-448B-9528-569E0C4701CB}"/>
              </a:ext>
            </a:extLst>
          </p:cNvPr>
          <p:cNvSpPr/>
          <p:nvPr/>
        </p:nvSpPr>
        <p:spPr>
          <a:xfrm>
            <a:off x="4976201" y="5482824"/>
            <a:ext cx="885240" cy="646331"/>
          </a:xfrm>
          <a:prstGeom prst="star5">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81659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C824B-4279-4D47-92DD-71F5353FAA23}"/>
              </a:ext>
            </a:extLst>
          </p:cNvPr>
          <p:cNvSpPr>
            <a:spLocks noGrp="1"/>
          </p:cNvSpPr>
          <p:nvPr>
            <p:ph type="title"/>
          </p:nvPr>
        </p:nvSpPr>
        <p:spPr>
          <a:xfrm>
            <a:off x="283308" y="169573"/>
            <a:ext cx="10515600" cy="1325563"/>
          </a:xfrm>
        </p:spPr>
        <p:txBody>
          <a:bodyPr/>
          <a:lstStyle/>
          <a:p>
            <a:r>
              <a:rPr lang="en-US" dirty="0">
                <a:latin typeface="Franklin Gothic Book" panose="020B0503020102020204" pitchFamily="34" charset="0"/>
                <a:cs typeface="Segoe UI" panose="020B0502040204020203" pitchFamily="34" charset="0"/>
              </a:rPr>
              <a:t>Setting Up Your Account</a:t>
            </a:r>
          </a:p>
        </p:txBody>
      </p:sp>
      <p:sp>
        <p:nvSpPr>
          <p:cNvPr id="5" name="TextBox 4">
            <a:extLst>
              <a:ext uri="{FF2B5EF4-FFF2-40B4-BE49-F238E27FC236}">
                <a16:creationId xmlns:a16="http://schemas.microsoft.com/office/drawing/2014/main" id="{25AD4F61-E023-4530-BF03-8BC2D825D0BF}"/>
              </a:ext>
            </a:extLst>
          </p:cNvPr>
          <p:cNvSpPr txBox="1"/>
          <p:nvPr/>
        </p:nvSpPr>
        <p:spPr>
          <a:xfrm>
            <a:off x="1085743" y="1609970"/>
            <a:ext cx="2553761" cy="3693319"/>
          </a:xfrm>
          <a:prstGeom prst="rect">
            <a:avLst/>
          </a:prstGeom>
          <a:noFill/>
        </p:spPr>
        <p:txBody>
          <a:bodyPr wrap="square" rtlCol="0">
            <a:spAutoFit/>
          </a:bodyPr>
          <a:lstStyle/>
          <a:p>
            <a:r>
              <a:rPr lang="en-US" dirty="0">
                <a:latin typeface="Segoe UI" panose="020B0502040204020203" pitchFamily="34" charset="0"/>
                <a:cs typeface="Segoe UI" panose="020B0502040204020203" pitchFamily="34" charset="0"/>
              </a:rPr>
              <a:t>The office sets up your personal email address in PASI.</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This should have been given to your advisor last week.</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If you did not provide your advisor with your personal email address, please see Christina in the main office.</a:t>
            </a:r>
          </a:p>
        </p:txBody>
      </p:sp>
      <p:sp>
        <p:nvSpPr>
          <p:cNvPr id="7" name="TextBox 6">
            <a:extLst>
              <a:ext uri="{FF2B5EF4-FFF2-40B4-BE49-F238E27FC236}">
                <a16:creationId xmlns:a16="http://schemas.microsoft.com/office/drawing/2014/main" id="{E5564556-59F0-4D0A-A6CD-ADF8F4D7428B}"/>
              </a:ext>
            </a:extLst>
          </p:cNvPr>
          <p:cNvSpPr txBox="1"/>
          <p:nvPr/>
        </p:nvSpPr>
        <p:spPr>
          <a:xfrm>
            <a:off x="5294289" y="1609970"/>
            <a:ext cx="6503499" cy="923330"/>
          </a:xfrm>
          <a:prstGeom prst="rect">
            <a:avLst/>
          </a:prstGeom>
          <a:noFill/>
        </p:spPr>
        <p:txBody>
          <a:bodyPr wrap="square" rtlCol="0">
            <a:spAutoFit/>
          </a:bodyPr>
          <a:lstStyle/>
          <a:p>
            <a:r>
              <a:rPr lang="en-US" dirty="0">
                <a:latin typeface="Segoe UI" panose="020B0502040204020203" pitchFamily="34" charset="0"/>
                <a:cs typeface="Segoe UI" panose="020B0502040204020203" pitchFamily="34" charset="0"/>
              </a:rPr>
              <a:t>Ask your advisor for your Alberta Student Number (ASN) if you do not already know it. You will need this when you set up your account.</a:t>
            </a:r>
          </a:p>
        </p:txBody>
      </p:sp>
      <p:sp>
        <p:nvSpPr>
          <p:cNvPr id="8" name="Oval 7">
            <a:extLst>
              <a:ext uri="{FF2B5EF4-FFF2-40B4-BE49-F238E27FC236}">
                <a16:creationId xmlns:a16="http://schemas.microsoft.com/office/drawing/2014/main" id="{E5585411-DE61-42EC-8DAB-BA853F129791}"/>
              </a:ext>
            </a:extLst>
          </p:cNvPr>
          <p:cNvSpPr/>
          <p:nvPr/>
        </p:nvSpPr>
        <p:spPr>
          <a:xfrm>
            <a:off x="363331" y="1495136"/>
            <a:ext cx="586154" cy="5759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Segoe UI" panose="020B0502040204020203" pitchFamily="34" charset="0"/>
                <a:cs typeface="Segoe UI" panose="020B0502040204020203" pitchFamily="34" charset="0"/>
              </a:rPr>
              <a:t>1</a:t>
            </a:r>
          </a:p>
        </p:txBody>
      </p:sp>
      <p:sp>
        <p:nvSpPr>
          <p:cNvPr id="9" name="Oval 8">
            <a:extLst>
              <a:ext uri="{FF2B5EF4-FFF2-40B4-BE49-F238E27FC236}">
                <a16:creationId xmlns:a16="http://schemas.microsoft.com/office/drawing/2014/main" id="{6D1E12A6-FA7A-477F-8C87-308C5B84B139}"/>
              </a:ext>
            </a:extLst>
          </p:cNvPr>
          <p:cNvSpPr/>
          <p:nvPr/>
        </p:nvSpPr>
        <p:spPr>
          <a:xfrm>
            <a:off x="4454685" y="1497701"/>
            <a:ext cx="586154" cy="5759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Segoe UI" panose="020B0502040204020203" pitchFamily="34" charset="0"/>
                <a:cs typeface="Segoe UI" panose="020B0502040204020203" pitchFamily="34" charset="0"/>
              </a:rPr>
              <a:t>2</a:t>
            </a:r>
          </a:p>
        </p:txBody>
      </p:sp>
      <p:pic>
        <p:nvPicPr>
          <p:cNvPr id="3" name="Picture 2">
            <a:extLst>
              <a:ext uri="{FF2B5EF4-FFF2-40B4-BE49-F238E27FC236}">
                <a16:creationId xmlns:a16="http://schemas.microsoft.com/office/drawing/2014/main" id="{BCF34025-0AC7-4894-9314-1D40B341A0C1}"/>
              </a:ext>
            </a:extLst>
          </p:cNvPr>
          <p:cNvPicPr>
            <a:picLocks noChangeAspect="1"/>
          </p:cNvPicPr>
          <p:nvPr/>
        </p:nvPicPr>
        <p:blipFill>
          <a:blip r:embed="rId3"/>
          <a:stretch>
            <a:fillRect/>
          </a:stretch>
        </p:blipFill>
        <p:spPr>
          <a:xfrm>
            <a:off x="5294289" y="3429000"/>
            <a:ext cx="6563788" cy="1553817"/>
          </a:xfrm>
          <a:prstGeom prst="rect">
            <a:avLst/>
          </a:prstGeom>
        </p:spPr>
      </p:pic>
    </p:spTree>
    <p:extLst>
      <p:ext uri="{BB962C8B-B14F-4D97-AF65-F5344CB8AC3E}">
        <p14:creationId xmlns:p14="http://schemas.microsoft.com/office/powerpoint/2010/main" val="153491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hidden="1">
            <a:extLst>
              <a:ext uri="{FF2B5EF4-FFF2-40B4-BE49-F238E27FC236}">
                <a16:creationId xmlns:a16="http://schemas.microsoft.com/office/drawing/2014/main" id="{64BD0A42-B011-4DBF-B5CD-6718A97E3C70}"/>
              </a:ext>
            </a:extLst>
          </p:cNvPr>
          <p:cNvSpPr>
            <a:spLocks noGrp="1"/>
          </p:cNvSpPr>
          <p:nvPr>
            <p:ph type="title"/>
          </p:nvPr>
        </p:nvSpPr>
        <p:spPr/>
        <p:txBody>
          <a:bodyPr/>
          <a:lstStyle/>
          <a:p>
            <a:r>
              <a:rPr lang="en-US" dirty="0"/>
              <a:t>Slide 3</a:t>
            </a:r>
          </a:p>
        </p:txBody>
      </p:sp>
      <p:sp>
        <p:nvSpPr>
          <p:cNvPr id="3" name="TextBox 2">
            <a:extLst>
              <a:ext uri="{FF2B5EF4-FFF2-40B4-BE49-F238E27FC236}">
                <a16:creationId xmlns:a16="http://schemas.microsoft.com/office/drawing/2014/main" id="{4F08F965-B293-47B3-B684-4631A57C9685}"/>
              </a:ext>
            </a:extLst>
          </p:cNvPr>
          <p:cNvSpPr txBox="1"/>
          <p:nvPr/>
        </p:nvSpPr>
        <p:spPr>
          <a:xfrm>
            <a:off x="1622882" y="500365"/>
            <a:ext cx="8260860" cy="646331"/>
          </a:xfrm>
          <a:prstGeom prst="rect">
            <a:avLst/>
          </a:prstGeom>
          <a:noFill/>
        </p:spPr>
        <p:txBody>
          <a:bodyPr wrap="square" rtlCol="0">
            <a:spAutoFit/>
          </a:bodyPr>
          <a:lstStyle/>
          <a:p>
            <a:r>
              <a:rPr lang="en-US" sz="3600" i="1" dirty="0">
                <a:latin typeface="Segoe UI" panose="020B0502040204020203" pitchFamily="34" charset="0"/>
                <a:cs typeface="Segoe UI" panose="020B0502040204020203" pitchFamily="34" charset="0"/>
              </a:rPr>
              <a:t>Visit </a:t>
            </a:r>
            <a:r>
              <a:rPr lang="en-US" sz="3600" i="1" dirty="0" err="1">
                <a:latin typeface="Segoe UI" panose="020B0502040204020203" pitchFamily="34" charset="0"/>
                <a:cs typeface="Segoe UI" panose="020B0502040204020203" pitchFamily="34" charset="0"/>
                <a:hlinkClick r:id="rId3"/>
              </a:rPr>
              <a:t>myPass</a:t>
            </a:r>
            <a:r>
              <a:rPr lang="en-US" sz="3600" i="1" dirty="0">
                <a:latin typeface="Segoe UI" panose="020B0502040204020203" pitchFamily="34" charset="0"/>
                <a:cs typeface="Segoe UI" panose="020B0502040204020203" pitchFamily="34" charset="0"/>
              </a:rPr>
              <a:t> to set up your account</a:t>
            </a:r>
          </a:p>
        </p:txBody>
      </p:sp>
      <p:sp>
        <p:nvSpPr>
          <p:cNvPr id="7" name="Oval 6">
            <a:extLst>
              <a:ext uri="{FF2B5EF4-FFF2-40B4-BE49-F238E27FC236}">
                <a16:creationId xmlns:a16="http://schemas.microsoft.com/office/drawing/2014/main" id="{80E468E0-1E2D-4439-A9A0-6DAD141DA9B9}"/>
              </a:ext>
            </a:extLst>
          </p:cNvPr>
          <p:cNvSpPr/>
          <p:nvPr/>
        </p:nvSpPr>
        <p:spPr>
          <a:xfrm>
            <a:off x="257908" y="212395"/>
            <a:ext cx="586154" cy="5759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Segoe UI" panose="020B0502040204020203" pitchFamily="34" charset="0"/>
                <a:cs typeface="Segoe UI" panose="020B0502040204020203" pitchFamily="34" charset="0"/>
              </a:rPr>
              <a:t>3</a:t>
            </a:r>
          </a:p>
        </p:txBody>
      </p:sp>
      <p:pic>
        <p:nvPicPr>
          <p:cNvPr id="9" name="Picture 8">
            <a:hlinkClick r:id="rId3"/>
            <a:extLst>
              <a:ext uri="{FF2B5EF4-FFF2-40B4-BE49-F238E27FC236}">
                <a16:creationId xmlns:a16="http://schemas.microsoft.com/office/drawing/2014/main" id="{EA9EF0AB-6FBF-4B2F-95B0-893A9D02C896}"/>
              </a:ext>
            </a:extLst>
          </p:cNvPr>
          <p:cNvPicPr>
            <a:picLocks noChangeAspect="1"/>
          </p:cNvPicPr>
          <p:nvPr/>
        </p:nvPicPr>
        <p:blipFill>
          <a:blip r:embed="rId4"/>
          <a:stretch>
            <a:fillRect/>
          </a:stretch>
        </p:blipFill>
        <p:spPr>
          <a:xfrm>
            <a:off x="2055446" y="1146696"/>
            <a:ext cx="5277259" cy="5614258"/>
          </a:xfrm>
          <a:prstGeom prst="rect">
            <a:avLst/>
          </a:prstGeom>
        </p:spPr>
      </p:pic>
      <p:sp>
        <p:nvSpPr>
          <p:cNvPr id="2" name="TextBox 1">
            <a:extLst>
              <a:ext uri="{FF2B5EF4-FFF2-40B4-BE49-F238E27FC236}">
                <a16:creationId xmlns:a16="http://schemas.microsoft.com/office/drawing/2014/main" id="{33D6E9BE-2A37-47A8-B2AB-A423677241E3}"/>
              </a:ext>
            </a:extLst>
          </p:cNvPr>
          <p:cNvSpPr txBox="1"/>
          <p:nvPr/>
        </p:nvSpPr>
        <p:spPr>
          <a:xfrm>
            <a:off x="9026434" y="3584502"/>
            <a:ext cx="2403566" cy="147732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dirty="0"/>
              <a:t>You will not need this code if you gave the office or your adviser your personal email address.</a:t>
            </a:r>
            <a:endParaRPr lang="en-CA" dirty="0"/>
          </a:p>
        </p:txBody>
      </p:sp>
      <p:sp>
        <p:nvSpPr>
          <p:cNvPr id="4" name="Arrow: Left 3">
            <a:extLst>
              <a:ext uri="{FF2B5EF4-FFF2-40B4-BE49-F238E27FC236}">
                <a16:creationId xmlns:a16="http://schemas.microsoft.com/office/drawing/2014/main" id="{D975FDF9-E0DD-417F-9FBC-000CE0E9B364}"/>
              </a:ext>
            </a:extLst>
          </p:cNvPr>
          <p:cNvSpPr/>
          <p:nvPr/>
        </p:nvSpPr>
        <p:spPr>
          <a:xfrm rot="20742705">
            <a:off x="7253028" y="4298965"/>
            <a:ext cx="1587737" cy="39188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127580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E5079-B185-4DE0-AF2C-AE4B7709FBC3}"/>
              </a:ext>
            </a:extLst>
          </p:cNvPr>
          <p:cNvSpPr>
            <a:spLocks noGrp="1"/>
          </p:cNvSpPr>
          <p:nvPr>
            <p:ph type="title"/>
          </p:nvPr>
        </p:nvSpPr>
        <p:spPr>
          <a:xfrm>
            <a:off x="689098" y="242366"/>
            <a:ext cx="5406902" cy="1469965"/>
          </a:xfrm>
        </p:spPr>
        <p:txBody>
          <a:bodyPr anchor="ctr">
            <a:normAutofit/>
          </a:bodyPr>
          <a:lstStyle/>
          <a:p>
            <a:r>
              <a:rPr lang="en-US" dirty="0">
                <a:latin typeface="Franklin Gothic Book" panose="020B0503020102020204" pitchFamily="34" charset="0"/>
                <a:cs typeface="Segoe UI" panose="020B0502040204020203" pitchFamily="34" charset="0"/>
              </a:rPr>
              <a:t>How to Use </a:t>
            </a:r>
            <a:r>
              <a:rPr lang="en-US" dirty="0" err="1">
                <a:latin typeface="Franklin Gothic Book" panose="020B0503020102020204" pitchFamily="34" charset="0"/>
                <a:cs typeface="Segoe UI" panose="020B0502040204020203" pitchFamily="34" charset="0"/>
              </a:rPr>
              <a:t>myPass</a:t>
            </a:r>
            <a:endParaRPr lang="en-US" dirty="0">
              <a:latin typeface="Franklin Gothic Book" panose="020B0503020102020204" pitchFamily="34" charset="0"/>
              <a:cs typeface="Segoe UI" panose="020B0502040204020203" pitchFamily="34" charset="0"/>
            </a:endParaRPr>
          </a:p>
        </p:txBody>
      </p:sp>
      <p:pic>
        <p:nvPicPr>
          <p:cNvPr id="8" name="Content Placeholder 4">
            <a:extLst>
              <a:ext uri="{FF2B5EF4-FFF2-40B4-BE49-F238E27FC236}">
                <a16:creationId xmlns:a16="http://schemas.microsoft.com/office/drawing/2014/main" id="{17062073-5027-4AA3-AB16-4D2C8C505AF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41431" y="816337"/>
            <a:ext cx="5225327" cy="5225327"/>
          </a:xfrm>
          <a:prstGeom prst="rect">
            <a:avLst/>
          </a:prstGeom>
        </p:spPr>
      </p:pic>
      <p:pic>
        <p:nvPicPr>
          <p:cNvPr id="7" name="Picture 6">
            <a:hlinkClick r:id="rId5"/>
            <a:extLst>
              <a:ext uri="{FF2B5EF4-FFF2-40B4-BE49-F238E27FC236}">
                <a16:creationId xmlns:a16="http://schemas.microsoft.com/office/drawing/2014/main" id="{293D4A08-61CC-475F-85F2-C3A4EB49FE6B}"/>
              </a:ext>
            </a:extLst>
          </p:cNvPr>
          <p:cNvPicPr>
            <a:picLocks noChangeAspect="1"/>
          </p:cNvPicPr>
          <p:nvPr/>
        </p:nvPicPr>
        <p:blipFill>
          <a:blip r:embed="rId6"/>
          <a:stretch>
            <a:fillRect/>
          </a:stretch>
        </p:blipFill>
        <p:spPr>
          <a:xfrm>
            <a:off x="210585" y="1712331"/>
            <a:ext cx="6867525" cy="3962400"/>
          </a:xfrm>
          <a:prstGeom prst="rect">
            <a:avLst/>
          </a:prstGeom>
        </p:spPr>
      </p:pic>
    </p:spTree>
    <p:extLst>
      <p:ext uri="{BB962C8B-B14F-4D97-AF65-F5344CB8AC3E}">
        <p14:creationId xmlns:p14="http://schemas.microsoft.com/office/powerpoint/2010/main" val="882630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Graphic 10" descr="Books on Shelf">
            <a:extLst>
              <a:ext uri="{FF2B5EF4-FFF2-40B4-BE49-F238E27FC236}">
                <a16:creationId xmlns:a16="http://schemas.microsoft.com/office/drawing/2014/main" id="{18A239E6-97C0-4A74-8E7A-C9FD39A8C9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0041" y="982364"/>
            <a:ext cx="2659472" cy="2659472"/>
          </a:xfrm>
          <a:prstGeom prst="rect">
            <a:avLst/>
          </a:prstGeom>
        </p:spPr>
      </p:pic>
      <p:cxnSp>
        <p:nvCxnSpPr>
          <p:cNvPr id="16" name="Straight Connector 15">
            <a:extLst>
              <a:ext uri="{FF2B5EF4-FFF2-40B4-BE49-F238E27FC236}">
                <a16:creationId xmlns:a16="http://schemas.microsoft.com/office/drawing/2014/main" id="{DFDA47BC-3069-47F5-8257-24B3B1F76A0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29276"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5" name="Graphic 4" descr="Chat">
            <a:extLst>
              <a:ext uri="{FF2B5EF4-FFF2-40B4-BE49-F238E27FC236}">
                <a16:creationId xmlns:a16="http://schemas.microsoft.com/office/drawing/2014/main" id="{EB71843F-0A0B-4317-B205-4B0A0B97C0F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290143" y="983211"/>
            <a:ext cx="2646677" cy="2646677"/>
          </a:xfrm>
          <a:prstGeom prst="rect">
            <a:avLst/>
          </a:prstGeom>
        </p:spPr>
      </p:pic>
      <p:cxnSp>
        <p:nvCxnSpPr>
          <p:cNvPr id="20" name="Straight Connector 19">
            <a:extLst>
              <a:ext uri="{FF2B5EF4-FFF2-40B4-BE49-F238E27FC236}">
                <a16:creationId xmlns:a16="http://schemas.microsoft.com/office/drawing/2014/main" id="{942B920A-73AD-402A-8EEF-B88E1A9398B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7686"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7" name="Graphic 6" descr="Blackboard">
            <a:extLst>
              <a:ext uri="{FF2B5EF4-FFF2-40B4-BE49-F238E27FC236}">
                <a16:creationId xmlns:a16="http://schemas.microsoft.com/office/drawing/2014/main" id="{2696A1A4-8E43-47F6-A6DC-A9ADAB053D8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256859" y="982364"/>
            <a:ext cx="2648371" cy="2648371"/>
          </a:xfrm>
          <a:prstGeom prst="rect">
            <a:avLst/>
          </a:prstGeom>
        </p:spPr>
      </p:pic>
      <p:cxnSp>
        <p:nvCxnSpPr>
          <p:cNvPr id="22" name="Straight Connector 21">
            <a:extLst>
              <a:ext uri="{FF2B5EF4-FFF2-40B4-BE49-F238E27FC236}">
                <a16:creationId xmlns:a16="http://schemas.microsoft.com/office/drawing/2014/main" id="{00C9EB70-BC82-414A-BF8D-AD7FC67276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66096"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9" name="Graphic 8" descr="Open Book">
            <a:extLst>
              <a:ext uri="{FF2B5EF4-FFF2-40B4-BE49-F238E27FC236}">
                <a16:creationId xmlns:a16="http://schemas.microsoft.com/office/drawing/2014/main" id="{93E427C7-0218-4592-82DA-2431E4BF875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225269" y="1004677"/>
            <a:ext cx="2648372" cy="2648372"/>
          </a:xfrm>
          <a:prstGeom prst="rect">
            <a:avLst/>
          </a:prstGeom>
        </p:spPr>
      </p:pic>
      <p:sp>
        <p:nvSpPr>
          <p:cNvPr id="18" name="Rectangle 17">
            <a:extLst>
              <a:ext uri="{FF2B5EF4-FFF2-40B4-BE49-F238E27FC236}">
                <a16:creationId xmlns:a16="http://schemas.microsoft.com/office/drawing/2014/main" id="{7AE95D8F-9825-4222-8846-E3461598C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463354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561AC0E-7195-4ACF-AA0A-5E2923A987F7}"/>
              </a:ext>
            </a:extLst>
          </p:cNvPr>
          <p:cNvSpPr>
            <a:spLocks noGrp="1"/>
          </p:cNvSpPr>
          <p:nvPr>
            <p:ph type="ctrTitle"/>
          </p:nvPr>
        </p:nvSpPr>
        <p:spPr>
          <a:xfrm>
            <a:off x="674078" y="5545343"/>
            <a:ext cx="11139854" cy="930447"/>
          </a:xfrm>
        </p:spPr>
        <p:txBody>
          <a:bodyPr>
            <a:normAutofit fontScale="90000"/>
          </a:bodyPr>
          <a:lstStyle/>
          <a:p>
            <a:r>
              <a:rPr lang="en-US" sz="4400" dirty="0">
                <a:solidFill>
                  <a:schemeClr val="bg1"/>
                </a:solidFill>
                <a:latin typeface="Segoe UI" panose="020B0502040204020203" pitchFamily="34" charset="0"/>
                <a:cs typeface="Segoe UI" panose="020B0502040204020203" pitchFamily="34" charset="0"/>
              </a:rPr>
              <a:t>If you are unable to create your account at school or would like more information</a:t>
            </a:r>
            <a:br>
              <a:rPr lang="en-US" sz="5400" dirty="0">
                <a:latin typeface="Segoe UI" panose="020B0502040204020203" pitchFamily="34" charset="0"/>
                <a:cs typeface="Segoe UI" panose="020B0502040204020203" pitchFamily="34" charset="0"/>
              </a:rPr>
            </a:br>
            <a:endParaRPr lang="en-US" sz="5400" dirty="0">
              <a:solidFill>
                <a:srgbClr val="FFFFFF"/>
              </a:solidFill>
              <a:latin typeface="Franklin Gothic Book" panose="020B0503020102020204" pitchFamily="34" charset="0"/>
              <a:cs typeface="Segoe UI" panose="020B0502040204020203" pitchFamily="34" charset="0"/>
            </a:endParaRPr>
          </a:p>
        </p:txBody>
      </p:sp>
      <p:cxnSp>
        <p:nvCxnSpPr>
          <p:cNvPr id="24" name="Straight Connector 23">
            <a:extLst>
              <a:ext uri="{FF2B5EF4-FFF2-40B4-BE49-F238E27FC236}">
                <a16:creationId xmlns:a16="http://schemas.microsoft.com/office/drawing/2014/main" id="{3217665F-0036-444A-8D4A-33AF36A36A4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573869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814253EE-4FA2-4843-BE27-C7D5B08FFB81}"/>
              </a:ext>
            </a:extLst>
          </p:cNvPr>
          <p:cNvSpPr>
            <a:spLocks noGrp="1"/>
          </p:cNvSpPr>
          <p:nvPr>
            <p:ph type="subTitle" idx="1"/>
          </p:nvPr>
        </p:nvSpPr>
        <p:spPr>
          <a:xfrm>
            <a:off x="1339362" y="5815698"/>
            <a:ext cx="9144000" cy="420001"/>
          </a:xfrm>
        </p:spPr>
        <p:txBody>
          <a:bodyPr>
            <a:normAutofit/>
          </a:bodyPr>
          <a:lstStyle/>
          <a:p>
            <a:r>
              <a:rPr lang="en-US" sz="2000" dirty="0">
                <a:solidFill>
                  <a:schemeClr val="bg1"/>
                </a:solidFill>
                <a:latin typeface="Segoe UI" panose="020B0502040204020203" pitchFamily="34" charset="0"/>
                <a:cs typeface="Segoe UI" panose="020B0502040204020203" pitchFamily="34" charset="0"/>
              </a:rPr>
              <a:t>click </a:t>
            </a:r>
            <a:r>
              <a:rPr lang="en-US" sz="2000" dirty="0">
                <a:solidFill>
                  <a:schemeClr val="bg1"/>
                </a:solidFill>
                <a:latin typeface="Segoe UI" panose="020B0502040204020203" pitchFamily="34" charset="0"/>
                <a:cs typeface="Segoe UI" panose="020B0502040204020203" pitchFamily="34" charset="0"/>
                <a:hlinkClick r:id="rId11">
                  <a:extLst>
                    <a:ext uri="{A12FA001-AC4F-418D-AE19-62706E023703}">
                      <ahyp:hlinkClr xmlns:ahyp="http://schemas.microsoft.com/office/drawing/2018/hyperlinkcolor" val="tx"/>
                    </a:ext>
                  </a:extLst>
                </a:hlinkClick>
              </a:rPr>
              <a:t>here.</a:t>
            </a:r>
            <a:endParaRPr lang="en-US" sz="2000" dirty="0">
              <a:solidFill>
                <a:schemeClr val="bg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372968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44781794_Research presentation_RVA_v3" id="{DF2794B4-2314-4F87-8639-5DCB9EEE28EE}" vid="{3B969E49-204F-4FF6-BD10-D26195B8D4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3C7D9E6-B0D9-433E-BD46-EB60F64F4DA8}">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5CA875DA-F9FD-4F83-A049-3B1027B542DE}">
  <ds:schemaRefs>
    <ds:schemaRef ds:uri="http://schemas.microsoft.com/sharepoint/v3/contenttype/forms"/>
  </ds:schemaRefs>
</ds:datastoreItem>
</file>

<file path=customXml/itemProps3.xml><?xml version="1.0" encoding="utf-8"?>
<ds:datastoreItem xmlns:ds="http://schemas.openxmlformats.org/officeDocument/2006/customXml" ds:itemID="{B2AB02E3-5ADF-4BF0-9C1B-35CDF3FE95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Research presentation</Template>
  <TotalTime>0</TotalTime>
  <Words>567</Words>
  <Application>Microsoft Office PowerPoint</Application>
  <PresentationFormat>Widescreen</PresentationFormat>
  <Paragraphs>54</Paragraphs>
  <Slides>6</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Franklin Gothic Book</vt:lpstr>
      <vt:lpstr>Segoe UI</vt:lpstr>
      <vt:lpstr>Office Theme</vt:lpstr>
      <vt:lpstr>Instructions for Grade 12 Students </vt:lpstr>
      <vt:lpstr>PowerPoint Presentation</vt:lpstr>
      <vt:lpstr>Setting Up Your Account</vt:lpstr>
      <vt:lpstr>Slide 3</vt:lpstr>
      <vt:lpstr>How to Use myPass</vt:lpstr>
      <vt:lpstr>If you are unable to create your account at school or would like more information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2021-10-18T20:15:24Z</dcterms:created>
  <dcterms:modified xsi:type="dcterms:W3CDTF">2021-10-21T15:40:42Z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