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1"/>
  </p:notesMasterIdLst>
  <p:handoutMasterIdLst>
    <p:handoutMasterId r:id="rId12"/>
  </p:handoutMasterIdLst>
  <p:sldIdLst>
    <p:sldId id="256" r:id="rId5"/>
    <p:sldId id="266" r:id="rId6"/>
    <p:sldId id="268" r:id="rId7"/>
    <p:sldId id="269" r:id="rId8"/>
    <p:sldId id="270"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67463" autoAdjust="0"/>
  </p:normalViewPr>
  <p:slideViewPr>
    <p:cSldViewPr snapToGrid="0">
      <p:cViewPr varScale="1">
        <p:scale>
          <a:sx n="73" d="100"/>
          <a:sy n="73" d="100"/>
        </p:scale>
        <p:origin x="78" y="132"/>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10/21/2021</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10/21/2021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4192102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latin typeface="Segoe UI" panose="020B0502040204020203" pitchFamily="34" charset="0"/>
                <a:cs typeface="Segoe UI" panose="020B0502040204020203" pitchFamily="34" charset="0"/>
              </a:rPr>
              <a:t>Once you find your sources, you will want to evaluate your sources using the following questions: </a:t>
            </a:r>
          </a:p>
          <a:p>
            <a:endParaRPr lang="en-US" i="0" dirty="0">
              <a:latin typeface="Segoe UI" panose="020B0502040204020203" pitchFamily="34" charset="0"/>
              <a:cs typeface="Segoe UI" panose="020B0502040204020203" pitchFamily="34" charset="0"/>
            </a:endParaRPr>
          </a:p>
          <a:p>
            <a:r>
              <a:rPr lang="en-US" b="1" i="0" dirty="0">
                <a:latin typeface="Segoe UI" panose="020B0502040204020203" pitchFamily="34" charset="0"/>
                <a:cs typeface="Segoe UI" panose="020B0502040204020203" pitchFamily="34" charset="0"/>
              </a:rPr>
              <a:t>Author: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Who is the author?</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Why should I believe what he or she has to say on the topic?</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author seen as an expert on the topic? How do you know?</a:t>
            </a:r>
          </a:p>
          <a:p>
            <a:pPr marL="171450" indent="-171450">
              <a:buFont typeface="Arial" panose="020B0604020202020204" pitchFamily="34" charset="0"/>
              <a:buChar char="•"/>
            </a:pPr>
            <a:endParaRPr lang="en-US"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Current: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How current is the information in the source?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When was the source published?</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out-of-date?</a:t>
            </a:r>
          </a:p>
          <a:p>
            <a:pPr marL="171450" indent="-171450">
              <a:buFont typeface="Arial" panose="020B0604020202020204" pitchFamily="34" charset="0"/>
              <a:buChar char="•"/>
            </a:pPr>
            <a:endParaRPr lang="en-US" b="1"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Accuracy: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content accurate?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presented objectively?  Do they share the pros and cons?</a:t>
            </a:r>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898123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10/21/2021</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10/21/2021</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ublic.education.alberta.ca/PASI/myPass/connection/creat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hyperlink" Target="https://youtu.be/2_cVeGIZo_Q" TargetMode="Externa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hyperlink" Target="https://www.alberta.ca/student-information-high-school-transcripts.aspx#toc-1" TargetMode="External"/><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fontScale="90000"/>
          </a:bodyPr>
          <a:lstStyle/>
          <a:p>
            <a:pPr algn="l"/>
            <a:r>
              <a:rPr lang="en-US" sz="4400" dirty="0">
                <a:latin typeface="Franklin Gothic Book" panose="020B0503020102020204" pitchFamily="34" charset="0"/>
                <a:cs typeface="Segoe UI" panose="020B0502040204020203" pitchFamily="34" charset="0"/>
              </a:rPr>
              <a:t>Instructions for Grade 12 Students</a:t>
            </a:r>
            <a:br>
              <a:rPr lang="en-US" sz="4400" dirty="0">
                <a:latin typeface="Franklin Gothic Book" panose="020B0503020102020204" pitchFamily="34" charset="0"/>
                <a:cs typeface="Segoe UI" panose="020B0502040204020203" pitchFamily="34" charset="0"/>
              </a:rPr>
            </a:br>
            <a:endParaRPr lang="en-US" sz="4400" dirty="0">
              <a:latin typeface="Franklin Gothic Book" panose="020B0503020102020204" pitchFamily="34" charset="0"/>
              <a:cs typeface="Segoe UI" panose="020B0502040204020203" pitchFamily="34" charset="0"/>
            </a:endParaRP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anchor="b">
            <a:normAutofit/>
          </a:bodyPr>
          <a:lstStyle/>
          <a:p>
            <a:pPr algn="l"/>
            <a:r>
              <a:rPr lang="en-US" sz="2000" dirty="0">
                <a:latin typeface="Franklin Gothic Book" panose="020B0503020102020204" pitchFamily="34" charset="0"/>
              </a:rPr>
              <a:t>How Do I Sign Up for </a:t>
            </a:r>
            <a:r>
              <a:rPr lang="en-US" sz="2000" dirty="0" err="1">
                <a:latin typeface="Franklin Gothic Book" panose="020B0503020102020204" pitchFamily="34" charset="0"/>
              </a:rPr>
              <a:t>myPass</a:t>
            </a:r>
            <a:r>
              <a:rPr lang="en-US" sz="2000" dirty="0">
                <a:latin typeface="Franklin Gothic Book" panose="020B0503020102020204" pitchFamily="34" charset="0"/>
              </a:rPr>
              <a:t>?</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725024" y="327889"/>
            <a:ext cx="2260711" cy="2260711"/>
          </a:xfrm>
          <a:prstGeom prst="rect">
            <a:avLst/>
          </a:prstGeom>
        </p:spPr>
      </p:pic>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pic>
        <p:nvPicPr>
          <p:cNvPr id="10" name="Picture 9">
            <a:extLst>
              <a:ext uri="{FF2B5EF4-FFF2-40B4-BE49-F238E27FC236}">
                <a16:creationId xmlns:a16="http://schemas.microsoft.com/office/drawing/2014/main" id="{EB7B81AF-1338-45C4-9A15-03D3F0603A1B}"/>
              </a:ext>
            </a:extLst>
          </p:cNvPr>
          <p:cNvPicPr>
            <a:picLocks noChangeAspect="1"/>
          </p:cNvPicPr>
          <p:nvPr/>
        </p:nvPicPr>
        <p:blipFill>
          <a:blip r:embed="rId5"/>
          <a:stretch>
            <a:fillRect/>
          </a:stretch>
        </p:blipFill>
        <p:spPr>
          <a:xfrm>
            <a:off x="187995" y="1052010"/>
            <a:ext cx="7246364" cy="4646425"/>
          </a:xfrm>
          <a:prstGeom prst="rect">
            <a:avLst/>
          </a:prstGeom>
        </p:spPr>
      </p:pic>
      <p:sp>
        <p:nvSpPr>
          <p:cNvPr id="2" name="TextBox 1">
            <a:extLst>
              <a:ext uri="{FF2B5EF4-FFF2-40B4-BE49-F238E27FC236}">
                <a16:creationId xmlns:a16="http://schemas.microsoft.com/office/drawing/2014/main" id="{AE1475CA-9E22-41F8-A987-CDD2C7E426D4}"/>
              </a:ext>
            </a:extLst>
          </p:cNvPr>
          <p:cNvSpPr txBox="1"/>
          <p:nvPr/>
        </p:nvSpPr>
        <p:spPr>
          <a:xfrm>
            <a:off x="5966691" y="5538281"/>
            <a:ext cx="5900067" cy="646331"/>
          </a:xfrm>
          <a:prstGeom prst="rect">
            <a:avLst/>
          </a:prstGeom>
          <a:noFill/>
        </p:spPr>
        <p:txBody>
          <a:bodyPr wrap="square" rtlCol="0">
            <a:spAutoFit/>
          </a:bodyPr>
          <a:lstStyle/>
          <a:p>
            <a:r>
              <a:rPr lang="en-US" dirty="0"/>
              <a:t>Be sure to check your January Diploma exam registrations in your account too.</a:t>
            </a:r>
            <a:endParaRPr lang="en-CA" dirty="0"/>
          </a:p>
        </p:txBody>
      </p:sp>
      <p:sp>
        <p:nvSpPr>
          <p:cNvPr id="3" name="Star: 5 Points 2">
            <a:extLst>
              <a:ext uri="{FF2B5EF4-FFF2-40B4-BE49-F238E27FC236}">
                <a16:creationId xmlns:a16="http://schemas.microsoft.com/office/drawing/2014/main" id="{0A9563A4-81FC-448B-9528-569E0C4701CB}"/>
              </a:ext>
            </a:extLst>
          </p:cNvPr>
          <p:cNvSpPr/>
          <p:nvPr/>
        </p:nvSpPr>
        <p:spPr>
          <a:xfrm>
            <a:off x="4976201" y="5482824"/>
            <a:ext cx="885240" cy="646331"/>
          </a:xfrm>
          <a:prstGeom prst="star5">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165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824B-4279-4D47-92DD-71F5353FAA23}"/>
              </a:ext>
            </a:extLst>
          </p:cNvPr>
          <p:cNvSpPr>
            <a:spLocks noGrp="1"/>
          </p:cNvSpPr>
          <p:nvPr>
            <p:ph type="title"/>
          </p:nvPr>
        </p:nvSpPr>
        <p:spPr>
          <a:xfrm>
            <a:off x="283308" y="169573"/>
            <a:ext cx="10515600" cy="1325563"/>
          </a:xfrm>
        </p:spPr>
        <p:txBody>
          <a:bodyPr/>
          <a:lstStyle/>
          <a:p>
            <a:r>
              <a:rPr lang="en-US" dirty="0">
                <a:latin typeface="Franklin Gothic Book" panose="020B0503020102020204" pitchFamily="34" charset="0"/>
                <a:cs typeface="Segoe UI" panose="020B0502040204020203" pitchFamily="34" charset="0"/>
              </a:rPr>
              <a:t>Setting Up Your Account</a:t>
            </a:r>
          </a:p>
        </p:txBody>
      </p:sp>
      <p:sp>
        <p:nvSpPr>
          <p:cNvPr id="5" name="TextBox 4">
            <a:extLst>
              <a:ext uri="{FF2B5EF4-FFF2-40B4-BE49-F238E27FC236}">
                <a16:creationId xmlns:a16="http://schemas.microsoft.com/office/drawing/2014/main" id="{25AD4F61-E023-4530-BF03-8BC2D825D0BF}"/>
              </a:ext>
            </a:extLst>
          </p:cNvPr>
          <p:cNvSpPr txBox="1"/>
          <p:nvPr/>
        </p:nvSpPr>
        <p:spPr>
          <a:xfrm>
            <a:off x="1085743" y="1609970"/>
            <a:ext cx="2553761" cy="3693319"/>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The office sets up your personal email address in PASI.</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This should have been given to your advisor last week.</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If you did not provide your advisor with your personal email address, please see Christina in the main office.</a:t>
            </a:r>
          </a:p>
        </p:txBody>
      </p:sp>
      <p:sp>
        <p:nvSpPr>
          <p:cNvPr id="7" name="TextBox 6">
            <a:extLst>
              <a:ext uri="{FF2B5EF4-FFF2-40B4-BE49-F238E27FC236}">
                <a16:creationId xmlns:a16="http://schemas.microsoft.com/office/drawing/2014/main" id="{E5564556-59F0-4D0A-A6CD-ADF8F4D7428B}"/>
              </a:ext>
            </a:extLst>
          </p:cNvPr>
          <p:cNvSpPr txBox="1"/>
          <p:nvPr/>
        </p:nvSpPr>
        <p:spPr>
          <a:xfrm>
            <a:off x="5294289" y="1609970"/>
            <a:ext cx="6503499" cy="923330"/>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Ask your advisor for your Alberta Student Number (ASN) if you do not already know it. You will need this when you set up your account.</a:t>
            </a:r>
          </a:p>
        </p:txBody>
      </p:sp>
      <p:sp>
        <p:nvSpPr>
          <p:cNvPr id="8" name="Oval 7">
            <a:extLst>
              <a:ext uri="{FF2B5EF4-FFF2-40B4-BE49-F238E27FC236}">
                <a16:creationId xmlns:a16="http://schemas.microsoft.com/office/drawing/2014/main" id="{E5585411-DE61-42EC-8DAB-BA853F129791}"/>
              </a:ext>
            </a:extLst>
          </p:cNvPr>
          <p:cNvSpPr/>
          <p:nvPr/>
        </p:nvSpPr>
        <p:spPr>
          <a:xfrm>
            <a:off x="363331" y="149513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1</a:t>
            </a:r>
          </a:p>
        </p:txBody>
      </p:sp>
      <p:sp>
        <p:nvSpPr>
          <p:cNvPr id="9" name="Oval 8">
            <a:extLst>
              <a:ext uri="{FF2B5EF4-FFF2-40B4-BE49-F238E27FC236}">
                <a16:creationId xmlns:a16="http://schemas.microsoft.com/office/drawing/2014/main" id="{6D1E12A6-FA7A-477F-8C87-308C5B84B139}"/>
              </a:ext>
            </a:extLst>
          </p:cNvPr>
          <p:cNvSpPr/>
          <p:nvPr/>
        </p:nvSpPr>
        <p:spPr>
          <a:xfrm>
            <a:off x="4454685" y="1497701"/>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2</a:t>
            </a:r>
          </a:p>
        </p:txBody>
      </p:sp>
      <p:pic>
        <p:nvPicPr>
          <p:cNvPr id="3" name="Picture 2">
            <a:extLst>
              <a:ext uri="{FF2B5EF4-FFF2-40B4-BE49-F238E27FC236}">
                <a16:creationId xmlns:a16="http://schemas.microsoft.com/office/drawing/2014/main" id="{BCF34025-0AC7-4894-9314-1D40B341A0C1}"/>
              </a:ext>
            </a:extLst>
          </p:cNvPr>
          <p:cNvPicPr>
            <a:picLocks noChangeAspect="1"/>
          </p:cNvPicPr>
          <p:nvPr/>
        </p:nvPicPr>
        <p:blipFill>
          <a:blip r:embed="rId3"/>
          <a:stretch>
            <a:fillRect/>
          </a:stretch>
        </p:blipFill>
        <p:spPr>
          <a:xfrm>
            <a:off x="5294289" y="3429000"/>
            <a:ext cx="6563788" cy="1553817"/>
          </a:xfrm>
          <a:prstGeom prst="rect">
            <a:avLst/>
          </a:prstGeom>
        </p:spPr>
      </p:pic>
    </p:spTree>
    <p:extLst>
      <p:ext uri="{BB962C8B-B14F-4D97-AF65-F5344CB8AC3E}">
        <p14:creationId xmlns:p14="http://schemas.microsoft.com/office/powerpoint/2010/main" val="15349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64BD0A42-B011-4DBF-B5CD-6718A97E3C70}"/>
              </a:ext>
            </a:extLst>
          </p:cNvPr>
          <p:cNvSpPr>
            <a:spLocks noGrp="1"/>
          </p:cNvSpPr>
          <p:nvPr>
            <p:ph type="title"/>
          </p:nvPr>
        </p:nvSpPr>
        <p:spPr/>
        <p:txBody>
          <a:bodyPr/>
          <a:lstStyle/>
          <a:p>
            <a:r>
              <a:rPr lang="en-US" dirty="0"/>
              <a:t>Slide 3</a:t>
            </a:r>
          </a:p>
        </p:txBody>
      </p:sp>
      <p:sp>
        <p:nvSpPr>
          <p:cNvPr id="3" name="TextBox 2">
            <a:extLst>
              <a:ext uri="{FF2B5EF4-FFF2-40B4-BE49-F238E27FC236}">
                <a16:creationId xmlns:a16="http://schemas.microsoft.com/office/drawing/2014/main" id="{4F08F965-B293-47B3-B684-4631A57C9685}"/>
              </a:ext>
            </a:extLst>
          </p:cNvPr>
          <p:cNvSpPr txBox="1"/>
          <p:nvPr/>
        </p:nvSpPr>
        <p:spPr>
          <a:xfrm>
            <a:off x="1622882" y="500365"/>
            <a:ext cx="8260860" cy="646331"/>
          </a:xfrm>
          <a:prstGeom prst="rect">
            <a:avLst/>
          </a:prstGeom>
          <a:noFill/>
        </p:spPr>
        <p:txBody>
          <a:bodyPr wrap="square" rtlCol="0">
            <a:spAutoFit/>
          </a:bodyPr>
          <a:lstStyle/>
          <a:p>
            <a:r>
              <a:rPr lang="en-US" sz="3600" i="1" dirty="0">
                <a:latin typeface="Segoe UI" panose="020B0502040204020203" pitchFamily="34" charset="0"/>
                <a:cs typeface="Segoe UI" panose="020B0502040204020203" pitchFamily="34" charset="0"/>
              </a:rPr>
              <a:t>Visit </a:t>
            </a:r>
            <a:r>
              <a:rPr lang="en-US" sz="3600" i="1" dirty="0" err="1">
                <a:latin typeface="Segoe UI" panose="020B0502040204020203" pitchFamily="34" charset="0"/>
                <a:cs typeface="Segoe UI" panose="020B0502040204020203" pitchFamily="34" charset="0"/>
                <a:hlinkClick r:id="rId3"/>
              </a:rPr>
              <a:t>myPass</a:t>
            </a:r>
            <a:r>
              <a:rPr lang="en-US" sz="3600" i="1" dirty="0">
                <a:latin typeface="Segoe UI" panose="020B0502040204020203" pitchFamily="34" charset="0"/>
                <a:cs typeface="Segoe UI" panose="020B0502040204020203" pitchFamily="34" charset="0"/>
              </a:rPr>
              <a:t> to set up your account</a:t>
            </a:r>
          </a:p>
        </p:txBody>
      </p:sp>
      <p:sp>
        <p:nvSpPr>
          <p:cNvPr id="7" name="Oval 6">
            <a:extLst>
              <a:ext uri="{FF2B5EF4-FFF2-40B4-BE49-F238E27FC236}">
                <a16:creationId xmlns:a16="http://schemas.microsoft.com/office/drawing/2014/main" id="{80E468E0-1E2D-4439-A9A0-6DAD141DA9B9}"/>
              </a:ext>
            </a:extLst>
          </p:cNvPr>
          <p:cNvSpPr/>
          <p:nvPr/>
        </p:nvSpPr>
        <p:spPr>
          <a:xfrm>
            <a:off x="257908" y="212395"/>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3</a:t>
            </a:r>
          </a:p>
        </p:txBody>
      </p:sp>
      <p:pic>
        <p:nvPicPr>
          <p:cNvPr id="9" name="Picture 8">
            <a:hlinkClick r:id="rId3"/>
            <a:extLst>
              <a:ext uri="{FF2B5EF4-FFF2-40B4-BE49-F238E27FC236}">
                <a16:creationId xmlns:a16="http://schemas.microsoft.com/office/drawing/2014/main" id="{EA9EF0AB-6FBF-4B2F-95B0-893A9D02C896}"/>
              </a:ext>
            </a:extLst>
          </p:cNvPr>
          <p:cNvPicPr>
            <a:picLocks noChangeAspect="1"/>
          </p:cNvPicPr>
          <p:nvPr/>
        </p:nvPicPr>
        <p:blipFill>
          <a:blip r:embed="rId4"/>
          <a:stretch>
            <a:fillRect/>
          </a:stretch>
        </p:blipFill>
        <p:spPr>
          <a:xfrm>
            <a:off x="2055446" y="1146696"/>
            <a:ext cx="5277259" cy="5614258"/>
          </a:xfrm>
          <a:prstGeom prst="rect">
            <a:avLst/>
          </a:prstGeom>
        </p:spPr>
      </p:pic>
      <p:sp>
        <p:nvSpPr>
          <p:cNvPr id="2" name="TextBox 1">
            <a:extLst>
              <a:ext uri="{FF2B5EF4-FFF2-40B4-BE49-F238E27FC236}">
                <a16:creationId xmlns:a16="http://schemas.microsoft.com/office/drawing/2014/main" id="{33D6E9BE-2A37-47A8-B2AB-A423677241E3}"/>
              </a:ext>
            </a:extLst>
          </p:cNvPr>
          <p:cNvSpPr txBox="1"/>
          <p:nvPr/>
        </p:nvSpPr>
        <p:spPr>
          <a:xfrm>
            <a:off x="9026434" y="3584502"/>
            <a:ext cx="2403566"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t>You will not need this code if you gave the office or your adviser your personal email address.</a:t>
            </a:r>
            <a:endParaRPr lang="en-CA" dirty="0"/>
          </a:p>
        </p:txBody>
      </p:sp>
      <p:sp>
        <p:nvSpPr>
          <p:cNvPr id="4" name="Arrow: Left 3">
            <a:extLst>
              <a:ext uri="{FF2B5EF4-FFF2-40B4-BE49-F238E27FC236}">
                <a16:creationId xmlns:a16="http://schemas.microsoft.com/office/drawing/2014/main" id="{D975FDF9-E0DD-417F-9FBC-000CE0E9B364}"/>
              </a:ext>
            </a:extLst>
          </p:cNvPr>
          <p:cNvSpPr/>
          <p:nvPr/>
        </p:nvSpPr>
        <p:spPr>
          <a:xfrm rot="20742705">
            <a:off x="7253028" y="4298965"/>
            <a:ext cx="1587737" cy="3918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2758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5079-B185-4DE0-AF2C-AE4B7709FBC3}"/>
              </a:ext>
            </a:extLst>
          </p:cNvPr>
          <p:cNvSpPr>
            <a:spLocks noGrp="1"/>
          </p:cNvSpPr>
          <p:nvPr>
            <p:ph type="title"/>
          </p:nvPr>
        </p:nvSpPr>
        <p:spPr>
          <a:xfrm>
            <a:off x="689098" y="242366"/>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How to Use </a:t>
            </a:r>
            <a:r>
              <a:rPr lang="en-US" dirty="0" err="1">
                <a:latin typeface="Franklin Gothic Book" panose="020B0503020102020204" pitchFamily="34" charset="0"/>
                <a:cs typeface="Segoe UI" panose="020B0502040204020203" pitchFamily="34" charset="0"/>
              </a:rPr>
              <a:t>myPass</a:t>
            </a:r>
            <a:endParaRPr lang="en-US" dirty="0">
              <a:latin typeface="Franklin Gothic Book" panose="020B0503020102020204" pitchFamily="34" charset="0"/>
              <a:cs typeface="Segoe UI" panose="020B0502040204020203" pitchFamily="34" charset="0"/>
            </a:endParaRPr>
          </a:p>
        </p:txBody>
      </p:sp>
      <p:pic>
        <p:nvPicPr>
          <p:cNvPr id="8" name="Content Placeholder 4">
            <a:extLst>
              <a:ext uri="{FF2B5EF4-FFF2-40B4-BE49-F238E27FC236}">
                <a16:creationId xmlns:a16="http://schemas.microsoft.com/office/drawing/2014/main" id="{17062073-5027-4AA3-AB16-4D2C8C505A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1431" y="816337"/>
            <a:ext cx="5225327" cy="5225327"/>
          </a:xfrm>
          <a:prstGeom prst="rect">
            <a:avLst/>
          </a:prstGeom>
        </p:spPr>
      </p:pic>
      <p:pic>
        <p:nvPicPr>
          <p:cNvPr id="7" name="Picture 6">
            <a:hlinkClick r:id="rId5"/>
            <a:extLst>
              <a:ext uri="{FF2B5EF4-FFF2-40B4-BE49-F238E27FC236}">
                <a16:creationId xmlns:a16="http://schemas.microsoft.com/office/drawing/2014/main" id="{293D4A08-61CC-475F-85F2-C3A4EB49FE6B}"/>
              </a:ext>
            </a:extLst>
          </p:cNvPr>
          <p:cNvPicPr>
            <a:picLocks noChangeAspect="1"/>
          </p:cNvPicPr>
          <p:nvPr/>
        </p:nvPicPr>
        <p:blipFill>
          <a:blip r:embed="rId6"/>
          <a:stretch>
            <a:fillRect/>
          </a:stretch>
        </p:blipFill>
        <p:spPr>
          <a:xfrm>
            <a:off x="210585" y="1712331"/>
            <a:ext cx="6867525" cy="3962400"/>
          </a:xfrm>
          <a:prstGeom prst="rect">
            <a:avLst/>
          </a:prstGeom>
        </p:spPr>
      </p:pic>
    </p:spTree>
    <p:extLst>
      <p:ext uri="{BB962C8B-B14F-4D97-AF65-F5344CB8AC3E}">
        <p14:creationId xmlns:p14="http://schemas.microsoft.com/office/powerpoint/2010/main" val="88263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674078" y="5545343"/>
            <a:ext cx="11139854" cy="930447"/>
          </a:xfrm>
        </p:spPr>
        <p:txBody>
          <a:bodyPr>
            <a:normAutofit fontScale="90000"/>
          </a:bodyPr>
          <a:lstStyle/>
          <a:p>
            <a:r>
              <a:rPr lang="en-US" sz="4400" dirty="0">
                <a:solidFill>
                  <a:schemeClr val="bg1"/>
                </a:solidFill>
                <a:latin typeface="Segoe UI" panose="020B0502040204020203" pitchFamily="34" charset="0"/>
                <a:cs typeface="Segoe UI" panose="020B0502040204020203" pitchFamily="34" charset="0"/>
              </a:rPr>
              <a:t>If you are unable to create your account at school or would like more information</a:t>
            </a:r>
            <a:br>
              <a:rPr lang="en-US" sz="5400" dirty="0">
                <a:latin typeface="Segoe UI" panose="020B0502040204020203" pitchFamily="34" charset="0"/>
                <a:cs typeface="Segoe UI" panose="020B0502040204020203" pitchFamily="34" charset="0"/>
              </a:rPr>
            </a:br>
            <a:endParaRPr lang="en-US" sz="5400" dirty="0">
              <a:solidFill>
                <a:srgbClr val="FFFFFF"/>
              </a:solidFill>
              <a:latin typeface="Franklin Gothic Book" panose="020B0503020102020204" pitchFamily="34" charset="0"/>
              <a:cs typeface="Segoe UI" panose="020B0502040204020203" pitchFamily="34" charset="0"/>
            </a:endParaRP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r>
              <a:rPr lang="en-US" sz="2000" dirty="0">
                <a:solidFill>
                  <a:schemeClr val="bg1"/>
                </a:solidFill>
                <a:latin typeface="Segoe UI" panose="020B0502040204020203" pitchFamily="34" charset="0"/>
                <a:cs typeface="Segoe UI" panose="020B0502040204020203" pitchFamily="34" charset="0"/>
              </a:rPr>
              <a:t>click </a:t>
            </a:r>
            <a:r>
              <a:rPr lang="en-US" sz="2000" dirty="0">
                <a:solidFill>
                  <a:schemeClr val="bg1"/>
                </a:solidFill>
                <a:latin typeface="Segoe UI" panose="020B0502040204020203" pitchFamily="34" charset="0"/>
                <a:cs typeface="Segoe UI" panose="020B0502040204020203" pitchFamily="34" charset="0"/>
                <a:hlinkClick r:id="rId11">
                  <a:extLst>
                    <a:ext uri="{A12FA001-AC4F-418D-AE19-62706E023703}">
                      <ahyp:hlinkClr xmlns:ahyp="http://schemas.microsoft.com/office/drawing/2018/hyperlinkcolor" val="tx"/>
                    </a:ext>
                  </a:extLst>
                </a:hlinkClick>
              </a:rPr>
              <a:t>here.</a:t>
            </a:r>
            <a:endParaRPr lang="en-US" sz="20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C7D9E6-B0D9-433E-BD46-EB60F64F4DA8}">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3.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567</Words>
  <Application>Microsoft Office PowerPoint</Application>
  <PresentationFormat>Widescreen</PresentationFormat>
  <Paragraphs>54</Paragraphs>
  <Slides>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Franklin Gothic Book</vt:lpstr>
      <vt:lpstr>Segoe UI</vt:lpstr>
      <vt:lpstr>Office Theme</vt:lpstr>
      <vt:lpstr>Instructions for Grade 12 Students </vt:lpstr>
      <vt:lpstr>PowerPoint Presentation</vt:lpstr>
      <vt:lpstr>Setting Up Your Account</vt:lpstr>
      <vt:lpstr>Slide 3</vt:lpstr>
      <vt:lpstr>How to Use myPass</vt:lpstr>
      <vt:lpstr>If you are unable to create your account at school or would like more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2021-10-18T20:15:24Z</dcterms:created>
  <dcterms:modified xsi:type="dcterms:W3CDTF">2021-10-21T15:40:42Z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