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1" r:id="rId4"/>
  </p:sldMasterIdLst>
  <p:sldIdLst>
    <p:sldId id="256" r:id="rId5"/>
    <p:sldId id="259" r:id="rId6"/>
    <p:sldId id="257" r:id="rId7"/>
    <p:sldId id="258" r:id="rId8"/>
    <p:sldId id="260" r:id="rId9"/>
    <p:sldId id="261" r:id="rId10"/>
    <p:sldId id="262" r:id="rId11"/>
    <p:sldId id="263" r:id="rId12"/>
    <p:sldId id="264" r:id="rId13"/>
    <p:sldId id="267" r:id="rId14"/>
    <p:sldId id="265"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3F8D5F-A57C-42F3-883B-0F091E6E97FD}" v="20" dt="2022-03-04T16:39:54.9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6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Eileen" userId="7f8a6e4d-9cb7-47c1-9b48-1217cd9f8dc8" providerId="ADAL" clId="{C93F8D5F-A57C-42F3-883B-0F091E6E97FD}"/>
    <pc:docChg chg="undo custSel modSld">
      <pc:chgData name="Christina Eileen" userId="7f8a6e4d-9cb7-47c1-9b48-1217cd9f8dc8" providerId="ADAL" clId="{C93F8D5F-A57C-42F3-883B-0F091E6E97FD}" dt="2022-03-04T16:42:58.563" v="262" actId="2711"/>
      <pc:docMkLst>
        <pc:docMk/>
      </pc:docMkLst>
      <pc:sldChg chg="modSp mod">
        <pc:chgData name="Christina Eileen" userId="7f8a6e4d-9cb7-47c1-9b48-1217cd9f8dc8" providerId="ADAL" clId="{C93F8D5F-A57C-42F3-883B-0F091E6E97FD}" dt="2022-03-04T16:40:27.906" v="234" actId="113"/>
        <pc:sldMkLst>
          <pc:docMk/>
          <pc:sldMk cId="2899102481" sldId="256"/>
        </pc:sldMkLst>
        <pc:spChg chg="mod">
          <ac:chgData name="Christina Eileen" userId="7f8a6e4d-9cb7-47c1-9b48-1217cd9f8dc8" providerId="ADAL" clId="{C93F8D5F-A57C-42F3-883B-0F091E6E97FD}" dt="2022-03-04T16:40:27.906" v="234" actId="113"/>
          <ac:spMkLst>
            <pc:docMk/>
            <pc:sldMk cId="2899102481" sldId="256"/>
            <ac:spMk id="2" creationId="{00000000-0000-0000-0000-000000000000}"/>
          </ac:spMkLst>
        </pc:spChg>
      </pc:sldChg>
      <pc:sldChg chg="modSp mod">
        <pc:chgData name="Christina Eileen" userId="7f8a6e4d-9cb7-47c1-9b48-1217cd9f8dc8" providerId="ADAL" clId="{C93F8D5F-A57C-42F3-883B-0F091E6E97FD}" dt="2022-03-04T16:41:22.896" v="244" actId="1076"/>
        <pc:sldMkLst>
          <pc:docMk/>
          <pc:sldMk cId="4073001547" sldId="257"/>
        </pc:sldMkLst>
        <pc:spChg chg="mod">
          <ac:chgData name="Christina Eileen" userId="7f8a6e4d-9cb7-47c1-9b48-1217cd9f8dc8" providerId="ADAL" clId="{C93F8D5F-A57C-42F3-883B-0F091E6E97FD}" dt="2022-03-04T16:40:52.124" v="240" actId="2711"/>
          <ac:spMkLst>
            <pc:docMk/>
            <pc:sldMk cId="4073001547" sldId="257"/>
            <ac:spMk id="2" creationId="{00000000-0000-0000-0000-000000000000}"/>
          </ac:spMkLst>
        </pc:spChg>
        <pc:spChg chg="mod">
          <ac:chgData name="Christina Eileen" userId="7f8a6e4d-9cb7-47c1-9b48-1217cd9f8dc8" providerId="ADAL" clId="{C93F8D5F-A57C-42F3-883B-0F091E6E97FD}" dt="2022-03-04T16:41:22.896" v="244" actId="1076"/>
          <ac:spMkLst>
            <pc:docMk/>
            <pc:sldMk cId="4073001547" sldId="257"/>
            <ac:spMk id="3" creationId="{00000000-0000-0000-0000-000000000000}"/>
          </ac:spMkLst>
        </pc:spChg>
        <pc:spChg chg="mod">
          <ac:chgData name="Christina Eileen" userId="7f8a6e4d-9cb7-47c1-9b48-1217cd9f8dc8" providerId="ADAL" clId="{C93F8D5F-A57C-42F3-883B-0F091E6E97FD}" dt="2022-03-04T16:40:57.882" v="242" actId="113"/>
          <ac:spMkLst>
            <pc:docMk/>
            <pc:sldMk cId="4073001547" sldId="257"/>
            <ac:spMk id="4" creationId="{00000000-0000-0000-0000-000000000000}"/>
          </ac:spMkLst>
        </pc:spChg>
      </pc:sldChg>
      <pc:sldChg chg="modSp mod">
        <pc:chgData name="Christina Eileen" userId="7f8a6e4d-9cb7-47c1-9b48-1217cd9f8dc8" providerId="ADAL" clId="{C93F8D5F-A57C-42F3-883B-0F091E6E97FD}" dt="2022-03-04T16:41:32.403" v="246" actId="2711"/>
        <pc:sldMkLst>
          <pc:docMk/>
          <pc:sldMk cId="176357933" sldId="258"/>
        </pc:sldMkLst>
        <pc:spChg chg="mod">
          <ac:chgData name="Christina Eileen" userId="7f8a6e4d-9cb7-47c1-9b48-1217cd9f8dc8" providerId="ADAL" clId="{C93F8D5F-A57C-42F3-883B-0F091E6E97FD}" dt="2022-03-04T16:41:32.403" v="246" actId="2711"/>
          <ac:spMkLst>
            <pc:docMk/>
            <pc:sldMk cId="176357933" sldId="258"/>
            <ac:spMk id="2" creationId="{00000000-0000-0000-0000-000000000000}"/>
          </ac:spMkLst>
        </pc:spChg>
      </pc:sldChg>
      <pc:sldChg chg="modSp mod">
        <pc:chgData name="Christina Eileen" userId="7f8a6e4d-9cb7-47c1-9b48-1217cd9f8dc8" providerId="ADAL" clId="{C93F8D5F-A57C-42F3-883B-0F091E6E97FD}" dt="2022-03-04T16:40:43.058" v="238" actId="2711"/>
        <pc:sldMkLst>
          <pc:docMk/>
          <pc:sldMk cId="1893740557" sldId="259"/>
        </pc:sldMkLst>
        <pc:spChg chg="mod">
          <ac:chgData name="Christina Eileen" userId="7f8a6e4d-9cb7-47c1-9b48-1217cd9f8dc8" providerId="ADAL" clId="{C93F8D5F-A57C-42F3-883B-0F091E6E97FD}" dt="2022-03-04T16:40:43.058" v="238" actId="2711"/>
          <ac:spMkLst>
            <pc:docMk/>
            <pc:sldMk cId="1893740557" sldId="259"/>
            <ac:spMk id="2" creationId="{00000000-0000-0000-0000-000000000000}"/>
          </ac:spMkLst>
        </pc:spChg>
        <pc:graphicFrameChg chg="modGraphic">
          <ac:chgData name="Christina Eileen" userId="7f8a6e4d-9cb7-47c1-9b48-1217cd9f8dc8" providerId="ADAL" clId="{C93F8D5F-A57C-42F3-883B-0F091E6E97FD}" dt="2022-03-04T16:24:34.399" v="40" actId="207"/>
          <ac:graphicFrameMkLst>
            <pc:docMk/>
            <pc:sldMk cId="1893740557" sldId="259"/>
            <ac:graphicFrameMk id="4" creationId="{00000000-0000-0000-0000-000000000000}"/>
          </ac:graphicFrameMkLst>
        </pc:graphicFrameChg>
      </pc:sldChg>
      <pc:sldChg chg="modSp mod">
        <pc:chgData name="Christina Eileen" userId="7f8a6e4d-9cb7-47c1-9b48-1217cd9f8dc8" providerId="ADAL" clId="{C93F8D5F-A57C-42F3-883B-0F091E6E97FD}" dt="2022-03-04T16:41:41.754" v="248" actId="2711"/>
        <pc:sldMkLst>
          <pc:docMk/>
          <pc:sldMk cId="2966393063" sldId="260"/>
        </pc:sldMkLst>
        <pc:spChg chg="mod">
          <ac:chgData name="Christina Eileen" userId="7f8a6e4d-9cb7-47c1-9b48-1217cd9f8dc8" providerId="ADAL" clId="{C93F8D5F-A57C-42F3-883B-0F091E6E97FD}" dt="2022-03-04T16:41:41.754" v="248" actId="2711"/>
          <ac:spMkLst>
            <pc:docMk/>
            <pc:sldMk cId="2966393063" sldId="260"/>
            <ac:spMk id="3" creationId="{00000000-0000-0000-0000-000000000000}"/>
          </ac:spMkLst>
        </pc:spChg>
        <pc:grpChg chg="mod">
          <ac:chgData name="Christina Eileen" userId="7f8a6e4d-9cb7-47c1-9b48-1217cd9f8dc8" providerId="ADAL" clId="{C93F8D5F-A57C-42F3-883B-0F091E6E97FD}" dt="2022-03-04T16:37:28.887" v="199" actId="1076"/>
          <ac:grpSpMkLst>
            <pc:docMk/>
            <pc:sldMk cId="2966393063" sldId="260"/>
            <ac:grpSpMk id="4" creationId="{00000000-0000-0000-0000-000000000000}"/>
          </ac:grpSpMkLst>
        </pc:grpChg>
      </pc:sldChg>
      <pc:sldChg chg="modSp mod">
        <pc:chgData name="Christina Eileen" userId="7f8a6e4d-9cb7-47c1-9b48-1217cd9f8dc8" providerId="ADAL" clId="{C93F8D5F-A57C-42F3-883B-0F091E6E97FD}" dt="2022-03-04T16:41:54.420" v="250" actId="2711"/>
        <pc:sldMkLst>
          <pc:docMk/>
          <pc:sldMk cId="2676232809" sldId="261"/>
        </pc:sldMkLst>
        <pc:spChg chg="mod">
          <ac:chgData name="Christina Eileen" userId="7f8a6e4d-9cb7-47c1-9b48-1217cd9f8dc8" providerId="ADAL" clId="{C93F8D5F-A57C-42F3-883B-0F091E6E97FD}" dt="2022-03-04T16:41:54.420" v="250" actId="2711"/>
          <ac:spMkLst>
            <pc:docMk/>
            <pc:sldMk cId="2676232809" sldId="261"/>
            <ac:spMk id="3" creationId="{00000000-0000-0000-0000-000000000000}"/>
          </ac:spMkLst>
        </pc:spChg>
        <pc:grpChg chg="mod">
          <ac:chgData name="Christina Eileen" userId="7f8a6e4d-9cb7-47c1-9b48-1217cd9f8dc8" providerId="ADAL" clId="{C93F8D5F-A57C-42F3-883B-0F091E6E97FD}" dt="2022-03-04T16:39:54.928" v="229" actId="1076"/>
          <ac:grpSpMkLst>
            <pc:docMk/>
            <pc:sldMk cId="2676232809" sldId="261"/>
            <ac:grpSpMk id="4" creationId="{00000000-0000-0000-0000-000000000000}"/>
          </ac:grpSpMkLst>
        </pc:grpChg>
      </pc:sldChg>
      <pc:sldChg chg="modSp mod">
        <pc:chgData name="Christina Eileen" userId="7f8a6e4d-9cb7-47c1-9b48-1217cd9f8dc8" providerId="ADAL" clId="{C93F8D5F-A57C-42F3-883B-0F091E6E97FD}" dt="2022-03-04T16:42:00.772" v="251" actId="2711"/>
        <pc:sldMkLst>
          <pc:docMk/>
          <pc:sldMk cId="2476890316" sldId="262"/>
        </pc:sldMkLst>
        <pc:spChg chg="mod">
          <ac:chgData name="Christina Eileen" userId="7f8a6e4d-9cb7-47c1-9b48-1217cd9f8dc8" providerId="ADAL" clId="{C93F8D5F-A57C-42F3-883B-0F091E6E97FD}" dt="2022-03-04T16:36:19.831" v="183" actId="1076"/>
          <ac:spMkLst>
            <pc:docMk/>
            <pc:sldMk cId="2476890316" sldId="262"/>
            <ac:spMk id="2" creationId="{00000000-0000-0000-0000-000000000000}"/>
          </ac:spMkLst>
        </pc:spChg>
        <pc:spChg chg="mod">
          <ac:chgData name="Christina Eileen" userId="7f8a6e4d-9cb7-47c1-9b48-1217cd9f8dc8" providerId="ADAL" clId="{C93F8D5F-A57C-42F3-883B-0F091E6E97FD}" dt="2022-03-04T16:42:00.772" v="251" actId="2711"/>
          <ac:spMkLst>
            <pc:docMk/>
            <pc:sldMk cId="2476890316" sldId="262"/>
            <ac:spMk id="3" creationId="{00000000-0000-0000-0000-000000000000}"/>
          </ac:spMkLst>
        </pc:spChg>
        <pc:grpChg chg="mod">
          <ac:chgData name="Christina Eileen" userId="7f8a6e4d-9cb7-47c1-9b48-1217cd9f8dc8" providerId="ADAL" clId="{C93F8D5F-A57C-42F3-883B-0F091E6E97FD}" dt="2022-03-04T16:36:06.656" v="178" actId="14100"/>
          <ac:grpSpMkLst>
            <pc:docMk/>
            <pc:sldMk cId="2476890316" sldId="262"/>
            <ac:grpSpMk id="4" creationId="{00000000-0000-0000-0000-000000000000}"/>
          </ac:grpSpMkLst>
        </pc:grpChg>
      </pc:sldChg>
      <pc:sldChg chg="modSp mod">
        <pc:chgData name="Christina Eileen" userId="7f8a6e4d-9cb7-47c1-9b48-1217cd9f8dc8" providerId="ADAL" clId="{C93F8D5F-A57C-42F3-883B-0F091E6E97FD}" dt="2022-03-04T16:42:12.826" v="253" actId="2711"/>
        <pc:sldMkLst>
          <pc:docMk/>
          <pc:sldMk cId="864272574" sldId="263"/>
        </pc:sldMkLst>
        <pc:spChg chg="mod">
          <ac:chgData name="Christina Eileen" userId="7f8a6e4d-9cb7-47c1-9b48-1217cd9f8dc8" providerId="ADAL" clId="{C93F8D5F-A57C-42F3-883B-0F091E6E97FD}" dt="2022-03-04T16:42:12.826" v="253" actId="2711"/>
          <ac:spMkLst>
            <pc:docMk/>
            <pc:sldMk cId="864272574" sldId="263"/>
            <ac:spMk id="2" creationId="{00000000-0000-0000-0000-000000000000}"/>
          </ac:spMkLst>
        </pc:spChg>
        <pc:spChg chg="mod">
          <ac:chgData name="Christina Eileen" userId="7f8a6e4d-9cb7-47c1-9b48-1217cd9f8dc8" providerId="ADAL" clId="{C93F8D5F-A57C-42F3-883B-0F091E6E97FD}" dt="2022-03-04T16:35:23.391" v="174" actId="1076"/>
          <ac:spMkLst>
            <pc:docMk/>
            <pc:sldMk cId="864272574" sldId="263"/>
            <ac:spMk id="3" creationId="{00000000-0000-0000-0000-000000000000}"/>
          </ac:spMkLst>
        </pc:spChg>
      </pc:sldChg>
      <pc:sldChg chg="modSp mod">
        <pc:chgData name="Christina Eileen" userId="7f8a6e4d-9cb7-47c1-9b48-1217cd9f8dc8" providerId="ADAL" clId="{C93F8D5F-A57C-42F3-883B-0F091E6E97FD}" dt="2022-03-04T16:42:25.147" v="255" actId="2711"/>
        <pc:sldMkLst>
          <pc:docMk/>
          <pc:sldMk cId="431311705" sldId="264"/>
        </pc:sldMkLst>
        <pc:spChg chg="mod">
          <ac:chgData name="Christina Eileen" userId="7f8a6e4d-9cb7-47c1-9b48-1217cd9f8dc8" providerId="ADAL" clId="{C93F8D5F-A57C-42F3-883B-0F091E6E97FD}" dt="2022-03-04T16:42:25.147" v="255" actId="2711"/>
          <ac:spMkLst>
            <pc:docMk/>
            <pc:sldMk cId="431311705" sldId="264"/>
            <ac:spMk id="2" creationId="{00000000-0000-0000-0000-000000000000}"/>
          </ac:spMkLst>
        </pc:spChg>
        <pc:spChg chg="mod">
          <ac:chgData name="Christina Eileen" userId="7f8a6e4d-9cb7-47c1-9b48-1217cd9f8dc8" providerId="ADAL" clId="{C93F8D5F-A57C-42F3-883B-0F091E6E97FD}" dt="2022-03-04T16:35:00.484" v="172" actId="2711"/>
          <ac:spMkLst>
            <pc:docMk/>
            <pc:sldMk cId="431311705" sldId="264"/>
            <ac:spMk id="3" creationId="{00000000-0000-0000-0000-000000000000}"/>
          </ac:spMkLst>
        </pc:spChg>
      </pc:sldChg>
      <pc:sldChg chg="modSp mod">
        <pc:chgData name="Christina Eileen" userId="7f8a6e4d-9cb7-47c1-9b48-1217cd9f8dc8" providerId="ADAL" clId="{C93F8D5F-A57C-42F3-883B-0F091E6E97FD}" dt="2022-03-04T16:42:49.979" v="260" actId="2711"/>
        <pc:sldMkLst>
          <pc:docMk/>
          <pc:sldMk cId="1262177877" sldId="265"/>
        </pc:sldMkLst>
        <pc:spChg chg="mod">
          <ac:chgData name="Christina Eileen" userId="7f8a6e4d-9cb7-47c1-9b48-1217cd9f8dc8" providerId="ADAL" clId="{C93F8D5F-A57C-42F3-883B-0F091E6E97FD}" dt="2022-03-04T16:42:44.258" v="258" actId="2711"/>
          <ac:spMkLst>
            <pc:docMk/>
            <pc:sldMk cId="1262177877" sldId="265"/>
            <ac:spMk id="2" creationId="{00000000-0000-0000-0000-000000000000}"/>
          </ac:spMkLst>
        </pc:spChg>
        <pc:spChg chg="mod">
          <ac:chgData name="Christina Eileen" userId="7f8a6e4d-9cb7-47c1-9b48-1217cd9f8dc8" providerId="ADAL" clId="{C93F8D5F-A57C-42F3-883B-0F091E6E97FD}" dt="2022-03-04T16:34:50.905" v="170" actId="2711"/>
          <ac:spMkLst>
            <pc:docMk/>
            <pc:sldMk cId="1262177877" sldId="265"/>
            <ac:spMk id="3" creationId="{00000000-0000-0000-0000-000000000000}"/>
          </ac:spMkLst>
        </pc:spChg>
        <pc:spChg chg="mod">
          <ac:chgData name="Christina Eileen" userId="7f8a6e4d-9cb7-47c1-9b48-1217cd9f8dc8" providerId="ADAL" clId="{C93F8D5F-A57C-42F3-883B-0F091E6E97FD}" dt="2022-03-04T16:42:49.979" v="260" actId="2711"/>
          <ac:spMkLst>
            <pc:docMk/>
            <pc:sldMk cId="1262177877" sldId="265"/>
            <ac:spMk id="4" creationId="{00000000-0000-0000-0000-000000000000}"/>
          </ac:spMkLst>
        </pc:spChg>
        <pc:spChg chg="mod">
          <ac:chgData name="Christina Eileen" userId="7f8a6e4d-9cb7-47c1-9b48-1217cd9f8dc8" providerId="ADAL" clId="{C93F8D5F-A57C-42F3-883B-0F091E6E97FD}" dt="2022-03-04T16:34:45.147" v="169" actId="2711"/>
          <ac:spMkLst>
            <pc:docMk/>
            <pc:sldMk cId="1262177877" sldId="265"/>
            <ac:spMk id="5" creationId="{00000000-0000-0000-0000-000000000000}"/>
          </ac:spMkLst>
        </pc:spChg>
      </pc:sldChg>
      <pc:sldChg chg="modSp mod">
        <pc:chgData name="Christina Eileen" userId="7f8a6e4d-9cb7-47c1-9b48-1217cd9f8dc8" providerId="ADAL" clId="{C93F8D5F-A57C-42F3-883B-0F091E6E97FD}" dt="2022-03-04T16:42:58.563" v="262" actId="2711"/>
        <pc:sldMkLst>
          <pc:docMk/>
          <pc:sldMk cId="1994536086" sldId="266"/>
        </pc:sldMkLst>
        <pc:spChg chg="mod">
          <ac:chgData name="Christina Eileen" userId="7f8a6e4d-9cb7-47c1-9b48-1217cd9f8dc8" providerId="ADAL" clId="{C93F8D5F-A57C-42F3-883B-0F091E6E97FD}" dt="2022-03-04T16:42:58.563" v="262" actId="2711"/>
          <ac:spMkLst>
            <pc:docMk/>
            <pc:sldMk cId="1994536086" sldId="266"/>
            <ac:spMk id="2" creationId="{00000000-0000-0000-0000-000000000000}"/>
          </ac:spMkLst>
        </pc:spChg>
        <pc:spChg chg="mod">
          <ac:chgData name="Christina Eileen" userId="7f8a6e4d-9cb7-47c1-9b48-1217cd9f8dc8" providerId="ADAL" clId="{C93F8D5F-A57C-42F3-883B-0F091E6E97FD}" dt="2022-03-04T16:34:21.201" v="167" actId="14100"/>
          <ac:spMkLst>
            <pc:docMk/>
            <pc:sldMk cId="1994536086" sldId="266"/>
            <ac:spMk id="9" creationId="{00000000-0000-0000-0000-000000000000}"/>
          </ac:spMkLst>
        </pc:spChg>
        <pc:picChg chg="mod">
          <ac:chgData name="Christina Eileen" userId="7f8a6e4d-9cb7-47c1-9b48-1217cd9f8dc8" providerId="ADAL" clId="{C93F8D5F-A57C-42F3-883B-0F091E6E97FD}" dt="2022-03-04T16:34:11.414" v="166" actId="1076"/>
          <ac:picMkLst>
            <pc:docMk/>
            <pc:sldMk cId="1994536086" sldId="266"/>
            <ac:picMk id="2060" creationId="{00000000-0000-0000-0000-000000000000}"/>
          </ac:picMkLst>
        </pc:picChg>
        <pc:picChg chg="mod">
          <ac:chgData name="Christina Eileen" userId="7f8a6e4d-9cb7-47c1-9b48-1217cd9f8dc8" providerId="ADAL" clId="{C93F8D5F-A57C-42F3-883B-0F091E6E97FD}" dt="2022-03-04T16:30:36.716" v="112" actId="1076"/>
          <ac:picMkLst>
            <pc:docMk/>
            <pc:sldMk cId="1994536086" sldId="266"/>
            <ac:picMk id="2061" creationId="{00000000-0000-0000-0000-000000000000}"/>
          </ac:picMkLst>
        </pc:picChg>
        <pc:picChg chg="mod">
          <ac:chgData name="Christina Eileen" userId="7f8a6e4d-9cb7-47c1-9b48-1217cd9f8dc8" providerId="ADAL" clId="{C93F8D5F-A57C-42F3-883B-0F091E6E97FD}" dt="2022-03-04T16:34:25.886" v="168" actId="1076"/>
          <ac:picMkLst>
            <pc:docMk/>
            <pc:sldMk cId="1994536086" sldId="266"/>
            <ac:picMk id="2062" creationId="{00000000-0000-0000-0000-000000000000}"/>
          </ac:picMkLst>
        </pc:picChg>
      </pc:sldChg>
      <pc:sldChg chg="modSp mod">
        <pc:chgData name="Christina Eileen" userId="7f8a6e4d-9cb7-47c1-9b48-1217cd9f8dc8" providerId="ADAL" clId="{C93F8D5F-A57C-42F3-883B-0F091E6E97FD}" dt="2022-03-04T16:42:33.835" v="256" actId="2711"/>
        <pc:sldMkLst>
          <pc:docMk/>
          <pc:sldMk cId="1136928776" sldId="267"/>
        </pc:sldMkLst>
        <pc:spChg chg="mod">
          <ac:chgData name="Christina Eileen" userId="7f8a6e4d-9cb7-47c1-9b48-1217cd9f8dc8" providerId="ADAL" clId="{C93F8D5F-A57C-42F3-883B-0F091E6E97FD}" dt="2022-03-04T16:42:33.835" v="256" actId="2711"/>
          <ac:spMkLst>
            <pc:docMk/>
            <pc:sldMk cId="1136928776" sldId="267"/>
            <ac:spMk id="2" creationId="{00000000-0000-0000-0000-000000000000}"/>
          </ac:spMkLst>
        </pc:spChg>
        <pc:spChg chg="mod">
          <ac:chgData name="Christina Eileen" userId="7f8a6e4d-9cb7-47c1-9b48-1217cd9f8dc8" providerId="ADAL" clId="{C93F8D5F-A57C-42F3-883B-0F091E6E97FD}" dt="2022-03-04T16:34:55.834" v="171" actId="2711"/>
          <ac:spMkLst>
            <pc:docMk/>
            <pc:sldMk cId="1136928776" sldId="26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1313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901348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8129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565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6805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704639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9054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7032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3/4/2022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1511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A54C80-263E-416B-A8E0-580EDEADCBDC}" type="datetimeFigureOut">
              <a:rPr lang="en-US" smtClean="0"/>
              <a:t>3/4/2022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dirty="0"/>
          </a:p>
        </p:txBody>
      </p:sp>
    </p:spTree>
    <p:extLst>
      <p:ext uri="{BB962C8B-B14F-4D97-AF65-F5344CB8AC3E}">
        <p14:creationId xmlns:p14="http://schemas.microsoft.com/office/powerpoint/2010/main" val="1315541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5719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3/4/2022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1679022"/>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accent2"/>
                </a:solidFill>
              </a:rPr>
              <a:t>Choices – begin with the end in mind!</a:t>
            </a:r>
            <a:endParaRPr lang="en-CA" b="1" dirty="0">
              <a:solidFill>
                <a:schemeClr val="accent2"/>
              </a:solidFill>
            </a:endParaRPr>
          </a:p>
        </p:txBody>
      </p:sp>
    </p:spTree>
    <p:extLst>
      <p:ext uri="{BB962C8B-B14F-4D97-AF65-F5344CB8AC3E}">
        <p14:creationId xmlns:p14="http://schemas.microsoft.com/office/powerpoint/2010/main" val="2899102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203266" cy="1320800"/>
          </a:xfrm>
        </p:spPr>
        <p:txBody>
          <a:bodyPr>
            <a:normAutofit fontScale="90000"/>
          </a:bodyPr>
          <a:lstStyle/>
          <a:p>
            <a:r>
              <a:rPr lang="en-US" sz="5300" b="1" dirty="0">
                <a:solidFill>
                  <a:schemeClr val="accent2"/>
                </a:solidFill>
                <a:latin typeface="+mn-lt"/>
              </a:rPr>
              <a:t>LCI FINE ARTS ACADEMY</a:t>
            </a:r>
            <a:br>
              <a:rPr lang="en-CA" dirty="0"/>
            </a:br>
            <a:endParaRPr lang="en-CA" dirty="0"/>
          </a:p>
        </p:txBody>
      </p:sp>
      <p:sp>
        <p:nvSpPr>
          <p:cNvPr id="3" name="Content Placeholder 2"/>
          <p:cNvSpPr>
            <a:spLocks noGrp="1"/>
          </p:cNvSpPr>
          <p:nvPr>
            <p:ph idx="1"/>
          </p:nvPr>
        </p:nvSpPr>
        <p:spPr>
          <a:xfrm>
            <a:off x="1066800" y="2023534"/>
            <a:ext cx="10058400" cy="3373966"/>
          </a:xfrm>
        </p:spPr>
        <p:txBody>
          <a:bodyPr>
            <a:normAutofit/>
          </a:bodyPr>
          <a:lstStyle/>
          <a:p>
            <a:r>
              <a:rPr lang="en-US" dirty="0"/>
              <a:t>The Fine Arts (Art, Band, Choir, Drama, and Dance) develop lifetime skills such as self-discipline, concentration, and abstract and critical thinking.  Students are involved as creators, performers, historians, critics, and patrons as they enhance their breadth and depth of expression and intuitive response.</a:t>
            </a:r>
            <a:endParaRPr lang="en-CA" dirty="0"/>
          </a:p>
          <a:p>
            <a:r>
              <a:rPr lang="en-US" dirty="0"/>
              <a:t>Through participation in Fine Arts courses, students will enjoy numerous performance and travel opportunities.</a:t>
            </a:r>
            <a:endParaRPr lang="en-CA" dirty="0"/>
          </a:p>
          <a:p>
            <a:r>
              <a:rPr lang="en-US" dirty="0"/>
              <a:t>Auditioned spaces are available for advanced classes in all disciplines. </a:t>
            </a:r>
            <a:endParaRPr lang="en-CA" dirty="0"/>
          </a:p>
          <a:p>
            <a:r>
              <a:rPr lang="en-US" dirty="0"/>
              <a:t>See the Fine Arts teachers for more information and select those for which you are interested in auditioning during the online registration process. </a:t>
            </a:r>
            <a:endParaRPr lang="en-CA" dirty="0"/>
          </a:p>
        </p:txBody>
      </p:sp>
    </p:spTree>
    <p:extLst>
      <p:ext uri="{BB962C8B-B14F-4D97-AF65-F5344CB8AC3E}">
        <p14:creationId xmlns:p14="http://schemas.microsoft.com/office/powerpoint/2010/main" val="1136928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308166" cy="660401"/>
          </a:xfrm>
        </p:spPr>
        <p:txBody>
          <a:bodyPr>
            <a:noAutofit/>
          </a:bodyPr>
          <a:lstStyle/>
          <a:p>
            <a:r>
              <a:rPr lang="en-US" b="1" dirty="0">
                <a:solidFill>
                  <a:schemeClr val="accent2"/>
                </a:solidFill>
                <a:latin typeface="+mn-lt"/>
              </a:rPr>
              <a:t>What if you make the wrong choice?</a:t>
            </a:r>
            <a:endParaRPr lang="en-CA" b="1" dirty="0">
              <a:solidFill>
                <a:schemeClr val="accent2"/>
              </a:solidFill>
              <a:latin typeface="+mn-lt"/>
            </a:endParaRPr>
          </a:p>
        </p:txBody>
      </p:sp>
      <p:sp>
        <p:nvSpPr>
          <p:cNvPr id="3" name="Content Placeholder 2"/>
          <p:cNvSpPr>
            <a:spLocks noGrp="1"/>
          </p:cNvSpPr>
          <p:nvPr>
            <p:ph idx="1"/>
          </p:nvPr>
        </p:nvSpPr>
        <p:spPr>
          <a:xfrm>
            <a:off x="819665" y="1860037"/>
            <a:ext cx="8596668" cy="1366108"/>
          </a:xfrm>
        </p:spPr>
        <p:txBody>
          <a:bodyPr>
            <a:normAutofit/>
          </a:bodyPr>
          <a:lstStyle/>
          <a:p>
            <a:r>
              <a:rPr lang="en-US" dirty="0"/>
              <a:t>Choose carefully. </a:t>
            </a:r>
          </a:p>
          <a:p>
            <a:r>
              <a:rPr lang="en-US" dirty="0"/>
              <a:t>Selecting a path where you will be successful is the best choice. </a:t>
            </a:r>
          </a:p>
          <a:p>
            <a:r>
              <a:rPr lang="en-US" dirty="0"/>
              <a:t>Changes are possible but it’s easier to make good choices from the beginning.</a:t>
            </a:r>
          </a:p>
          <a:p>
            <a:pPr marL="0" indent="0">
              <a:buNone/>
            </a:pPr>
            <a:endParaRPr lang="en-CA" dirty="0"/>
          </a:p>
        </p:txBody>
      </p:sp>
      <p:sp>
        <p:nvSpPr>
          <p:cNvPr id="4" name="Title 1"/>
          <p:cNvSpPr txBox="1">
            <a:spLocks/>
          </p:cNvSpPr>
          <p:nvPr/>
        </p:nvSpPr>
        <p:spPr>
          <a:xfrm>
            <a:off x="677334" y="3226145"/>
            <a:ext cx="10847402" cy="109494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solidFill>
                  <a:schemeClr val="accent2"/>
                </a:solidFill>
                <a:latin typeface="+mn-lt"/>
              </a:rPr>
              <a:t>What if you don’t have the recommended pre-</a:t>
            </a:r>
            <a:r>
              <a:rPr lang="en-US" b="1" dirty="0" err="1">
                <a:solidFill>
                  <a:schemeClr val="accent2"/>
                </a:solidFill>
                <a:latin typeface="+mn-lt"/>
              </a:rPr>
              <a:t>req</a:t>
            </a:r>
            <a:r>
              <a:rPr lang="en-US" b="1" dirty="0">
                <a:solidFill>
                  <a:schemeClr val="accent2"/>
                </a:solidFill>
                <a:latin typeface="+mn-lt"/>
              </a:rPr>
              <a:t>?</a:t>
            </a:r>
            <a:endParaRPr lang="en-CA" b="1" dirty="0">
              <a:solidFill>
                <a:schemeClr val="accent2"/>
              </a:solidFill>
              <a:latin typeface="+mn-lt"/>
            </a:endParaRPr>
          </a:p>
        </p:txBody>
      </p:sp>
      <p:sp>
        <p:nvSpPr>
          <p:cNvPr id="5" name="Content Placeholder 2"/>
          <p:cNvSpPr txBox="1">
            <a:spLocks/>
          </p:cNvSpPr>
          <p:nvPr/>
        </p:nvSpPr>
        <p:spPr>
          <a:xfrm>
            <a:off x="677334" y="3943180"/>
            <a:ext cx="8596668" cy="136610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Talk your choices over with your advisor and teachers.</a:t>
            </a:r>
          </a:p>
          <a:p>
            <a:r>
              <a:rPr lang="en-US" dirty="0"/>
              <a:t>Complete an against recommendation form with the course grade level administrator.</a:t>
            </a:r>
          </a:p>
          <a:p>
            <a:r>
              <a:rPr lang="en-US" dirty="0"/>
              <a:t>Work hard so that your grades don’t make the choices for you.</a:t>
            </a:r>
          </a:p>
          <a:p>
            <a:pPr marL="0" indent="0">
              <a:buFont typeface="Wingdings 3" charset="2"/>
              <a:buNone/>
            </a:pPr>
            <a:endParaRPr lang="en-CA" dirty="0"/>
          </a:p>
        </p:txBody>
      </p:sp>
    </p:spTree>
    <p:extLst>
      <p:ext uri="{BB962C8B-B14F-4D97-AF65-F5344CB8AC3E}">
        <p14:creationId xmlns:p14="http://schemas.microsoft.com/office/powerpoint/2010/main" val="1262177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013" y="472768"/>
            <a:ext cx="4232417" cy="5207000"/>
          </a:xfrm>
        </p:spPr>
        <p:txBody>
          <a:bodyPr>
            <a:normAutofit fontScale="90000"/>
          </a:bodyPr>
          <a:lstStyle/>
          <a:p>
            <a:r>
              <a:rPr lang="en-US" sz="5300" b="1" dirty="0">
                <a:solidFill>
                  <a:schemeClr val="accent2"/>
                </a:solidFill>
                <a:latin typeface="+mn-lt"/>
              </a:rPr>
              <a:t>Registration</a:t>
            </a:r>
            <a:br>
              <a:rPr lang="en-US" dirty="0"/>
            </a:br>
            <a:br>
              <a:rPr lang="en-US" dirty="0"/>
            </a:br>
            <a:r>
              <a:rPr lang="en-US" sz="2400" dirty="0">
                <a:latin typeface="+mn-lt"/>
              </a:rPr>
              <a:t>Once you’ve made your decisions, share your plan with your advisor and parents. </a:t>
            </a:r>
            <a:br>
              <a:rPr lang="en-US" sz="2400" dirty="0">
                <a:latin typeface="+mn-lt"/>
              </a:rPr>
            </a:br>
            <a:br>
              <a:rPr lang="en-US" sz="2400" dirty="0">
                <a:latin typeface="+mn-lt"/>
              </a:rPr>
            </a:br>
            <a:r>
              <a:rPr lang="en-US" sz="2400" dirty="0">
                <a:latin typeface="+mn-lt"/>
              </a:rPr>
              <a:t>Log on to PowerSchool</a:t>
            </a:r>
            <a:br>
              <a:rPr lang="en-US" sz="2400" dirty="0">
                <a:latin typeface="+mn-lt"/>
              </a:rPr>
            </a:br>
            <a:br>
              <a:rPr lang="en-US" sz="2400" dirty="0">
                <a:latin typeface="+mn-lt"/>
              </a:rPr>
            </a:br>
            <a:r>
              <a:rPr lang="en-US" sz="2400" dirty="0">
                <a:latin typeface="+mn-lt"/>
              </a:rPr>
              <a:t>Select class registration and select the classes you want by following the instructions to the right. (instructions are also available on the website)</a:t>
            </a:r>
            <a:br>
              <a:rPr lang="en-US" dirty="0">
                <a:latin typeface="+mn-lt"/>
              </a:rPr>
            </a:br>
            <a:endParaRPr lang="en-CA" dirty="0">
              <a:latin typeface="+mn-lt"/>
            </a:endParaRPr>
          </a:p>
        </p:txBody>
      </p:sp>
      <p:sp>
        <p:nvSpPr>
          <p:cNvPr id="9" name="Rectangle 8"/>
          <p:cNvSpPr/>
          <p:nvPr/>
        </p:nvSpPr>
        <p:spPr>
          <a:xfrm>
            <a:off x="5210755" y="1806086"/>
            <a:ext cx="6496232" cy="3970318"/>
          </a:xfrm>
          <a:prstGeom prst="rect">
            <a:avLst/>
          </a:prstGeom>
        </p:spPr>
        <p:txBody>
          <a:bodyPr wrap="square">
            <a:spAutoFit/>
          </a:bodyPr>
          <a:lstStyle/>
          <a:p>
            <a:r>
              <a:rPr lang="en-US" dirty="0"/>
              <a:t>Quick PowerSchool Registrations Tutorial:</a:t>
            </a:r>
          </a:p>
          <a:p>
            <a:r>
              <a:rPr lang="en-US" dirty="0"/>
              <a:t>1.	Log into PowerSchool ( ps.lethsd.ab.ca ) using your 	username and password. </a:t>
            </a:r>
          </a:p>
          <a:p>
            <a:endParaRPr lang="en-US" dirty="0"/>
          </a:p>
          <a:p>
            <a:r>
              <a:rPr lang="en-US" dirty="0"/>
              <a:t>2.	Click                                  on the left hand side bar.</a:t>
            </a:r>
          </a:p>
          <a:p>
            <a:endParaRPr lang="en-US" dirty="0"/>
          </a:p>
          <a:p>
            <a:r>
              <a:rPr lang="en-US" dirty="0"/>
              <a:t>3.	Click on the little pencil            on the far right of the 	screen</a:t>
            </a:r>
          </a:p>
          <a:p>
            <a:endParaRPr lang="en-US" dirty="0"/>
          </a:p>
          <a:p>
            <a:r>
              <a:rPr lang="en-US" dirty="0"/>
              <a:t>4.	Click the squares on the left of the pop-up window to 	choose at least 5 options from the list provided. Be aware, 	there are two pages of options.  </a:t>
            </a:r>
          </a:p>
          <a:p>
            <a:endParaRPr lang="en-US" dirty="0"/>
          </a:p>
          <a:p>
            <a:r>
              <a:rPr lang="en-US" dirty="0"/>
              <a:t>5.	Once you’ve made your selections, scroll down and click                   	(it might say submit) at the bottom of the pop up window</a:t>
            </a:r>
          </a:p>
        </p:txBody>
      </p:sp>
      <p:pic>
        <p:nvPicPr>
          <p:cNvPr id="206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9261" y="2805290"/>
            <a:ext cx="1628100" cy="541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7864" y="3347246"/>
            <a:ext cx="561782" cy="465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48223" y="5174133"/>
            <a:ext cx="6699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453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1354" y="3064476"/>
            <a:ext cx="5183545" cy="683741"/>
          </a:xfrm>
        </p:spPr>
        <p:txBody>
          <a:bodyPr>
            <a:noAutofit/>
          </a:bodyPr>
          <a:lstStyle/>
          <a:p>
            <a:r>
              <a:rPr lang="en-US" b="1" dirty="0">
                <a:solidFill>
                  <a:schemeClr val="accent2"/>
                </a:solidFill>
                <a:latin typeface="+mn-lt"/>
              </a:rPr>
              <a:t>What do you need?</a:t>
            </a:r>
            <a:endParaRPr lang="en-CA" b="1" dirty="0">
              <a:solidFill>
                <a:schemeClr val="accent2"/>
              </a:solidFill>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4276317"/>
              </p:ext>
            </p:extLst>
          </p:nvPr>
        </p:nvGraphicFramePr>
        <p:xfrm>
          <a:off x="395417" y="326973"/>
          <a:ext cx="5321642" cy="6291440"/>
        </p:xfrm>
        <a:graphic>
          <a:graphicData uri="http://schemas.openxmlformats.org/drawingml/2006/table">
            <a:tbl>
              <a:tblPr firstRow="1" firstCol="1" bandRow="1">
                <a:tableStyleId>{5C22544A-7EE6-4342-B048-85BDC9FD1C3A}</a:tableStyleId>
              </a:tblPr>
              <a:tblGrid>
                <a:gridCol w="5321642">
                  <a:extLst>
                    <a:ext uri="{9D8B030D-6E8A-4147-A177-3AD203B41FA5}">
                      <a16:colId xmlns:a16="http://schemas.microsoft.com/office/drawing/2014/main" val="20000"/>
                    </a:ext>
                  </a:extLst>
                </a:gridCol>
              </a:tblGrid>
              <a:tr h="329980">
                <a:tc>
                  <a:txBody>
                    <a:bodyPr/>
                    <a:lstStyle/>
                    <a:p>
                      <a:pPr algn="ctr">
                        <a:lnSpc>
                          <a:spcPct val="107000"/>
                        </a:lnSpc>
                        <a:spcAft>
                          <a:spcPts val="0"/>
                        </a:spcAft>
                      </a:pPr>
                      <a:r>
                        <a:rPr lang="en-CA" sz="900" kern="1400" dirty="0">
                          <a:effectLst/>
                        </a:rPr>
                        <a:t>The requirements indicated in this chart are the </a:t>
                      </a:r>
                      <a:r>
                        <a:rPr lang="en-CA" sz="900" u="sng" kern="1400" dirty="0">
                          <a:effectLst/>
                        </a:rPr>
                        <a:t>MINIMUM</a:t>
                      </a:r>
                      <a:r>
                        <a:rPr lang="en-CA" sz="900" kern="1400" dirty="0">
                          <a:effectLst/>
                        </a:rPr>
                        <a:t> requirements for a student to attain an Alberta High School Diploma. * The requirements for entry into post-secondary institutions and workplaces may require additional and specific courses.</a:t>
                      </a:r>
                      <a:endParaRPr lang="en-CA" sz="900" kern="1400" dirty="0">
                        <a:solidFill>
                          <a:srgbClr val="000000"/>
                        </a:solidFill>
                        <a:effectLst/>
                        <a:latin typeface="Times New Roman" panose="02020603050405020304" pitchFamily="18" charset="0"/>
                        <a:ea typeface="Times New Roman" panose="02020603050405020304" pitchFamily="18" charset="0"/>
                      </a:endParaRPr>
                    </a:p>
                  </a:txBody>
                  <a:tcPr marL="30816" marR="30816" marT="0" marB="0" anchor="ctr">
                    <a:solidFill>
                      <a:schemeClr val="accent2"/>
                    </a:solidFill>
                  </a:tcPr>
                </a:tc>
                <a:extLst>
                  <a:ext uri="{0D108BD9-81ED-4DB2-BD59-A6C34878D82A}">
                    <a16:rowId xmlns:a16="http://schemas.microsoft.com/office/drawing/2014/main" val="10000"/>
                  </a:ext>
                </a:extLst>
              </a:tr>
              <a:tr h="274906">
                <a:tc>
                  <a:txBody>
                    <a:bodyPr/>
                    <a:lstStyle/>
                    <a:p>
                      <a:pPr algn="ctr">
                        <a:lnSpc>
                          <a:spcPct val="107000"/>
                        </a:lnSpc>
                        <a:spcAft>
                          <a:spcPts val="0"/>
                        </a:spcAft>
                      </a:pPr>
                      <a:r>
                        <a:rPr lang="en-CA" sz="900" kern="1400" dirty="0">
                          <a:effectLst/>
                        </a:rPr>
                        <a:t>100 CREDITS</a:t>
                      </a:r>
                    </a:p>
                    <a:p>
                      <a:pPr algn="ctr">
                        <a:lnSpc>
                          <a:spcPct val="107000"/>
                        </a:lnSpc>
                        <a:spcAft>
                          <a:spcPts val="0"/>
                        </a:spcAft>
                      </a:pPr>
                      <a:r>
                        <a:rPr lang="en-CA" sz="900" kern="1400" dirty="0">
                          <a:effectLst/>
                        </a:rPr>
                        <a:t>Including the following:</a:t>
                      </a:r>
                      <a:endParaRPr lang="en-CA" sz="900" kern="1400" dirty="0">
                        <a:solidFill>
                          <a:srgbClr val="000000"/>
                        </a:solidFill>
                        <a:effectLst/>
                        <a:latin typeface="Times New Roman" panose="02020603050405020304" pitchFamily="18" charset="0"/>
                        <a:ea typeface="Times New Roman" panose="02020603050405020304" pitchFamily="18" charset="0"/>
                      </a:endParaRPr>
                    </a:p>
                  </a:txBody>
                  <a:tcPr marL="30816" marR="30816" marT="0" marB="0" anchor="ctr">
                    <a:solidFill>
                      <a:schemeClr val="accent2"/>
                    </a:solidFill>
                  </a:tcPr>
                </a:tc>
                <a:extLst>
                  <a:ext uri="{0D108BD9-81ED-4DB2-BD59-A6C34878D82A}">
                    <a16:rowId xmlns:a16="http://schemas.microsoft.com/office/drawing/2014/main" val="10001"/>
                  </a:ext>
                </a:extLst>
              </a:tr>
              <a:tr h="412358">
                <a:tc>
                  <a:txBody>
                    <a:bodyPr/>
                    <a:lstStyle/>
                    <a:p>
                      <a:pPr algn="ctr">
                        <a:lnSpc>
                          <a:spcPct val="107000"/>
                        </a:lnSpc>
                        <a:spcAft>
                          <a:spcPts val="0"/>
                        </a:spcAft>
                      </a:pPr>
                      <a:r>
                        <a:rPr lang="en-CA" sz="900" kern="1400" dirty="0">
                          <a:effectLst/>
                        </a:rPr>
                        <a:t>ENGLISH LANGUAGE ARTS – 30 LEVEL</a:t>
                      </a:r>
                    </a:p>
                    <a:p>
                      <a:pPr algn="ctr">
                        <a:lnSpc>
                          <a:spcPct val="107000"/>
                        </a:lnSpc>
                        <a:spcAft>
                          <a:spcPts val="0"/>
                        </a:spcAft>
                      </a:pPr>
                      <a:r>
                        <a:rPr lang="en-CA" sz="900" kern="1400" dirty="0">
                          <a:effectLst/>
                        </a:rPr>
                        <a:t>(15 credits)</a:t>
                      </a:r>
                    </a:p>
                    <a:p>
                      <a:pPr algn="ctr">
                        <a:lnSpc>
                          <a:spcPct val="107000"/>
                        </a:lnSpc>
                        <a:spcAft>
                          <a:spcPts val="0"/>
                        </a:spcAft>
                      </a:pPr>
                      <a:r>
                        <a:rPr lang="en-CA" sz="900" kern="1400" dirty="0">
                          <a:effectLst/>
                        </a:rPr>
                        <a:t>(English Language Arts 30-1 or 30-2)</a:t>
                      </a:r>
                      <a:endParaRPr lang="en-CA" sz="900" kern="1400" dirty="0">
                        <a:solidFill>
                          <a:srgbClr val="000000"/>
                        </a:solidFill>
                        <a:effectLst/>
                        <a:latin typeface="Times New Roman" panose="02020603050405020304" pitchFamily="18" charset="0"/>
                        <a:ea typeface="Times New Roman" panose="02020603050405020304" pitchFamily="18" charset="0"/>
                      </a:endParaRPr>
                    </a:p>
                  </a:txBody>
                  <a:tcPr marL="30816" marR="30816" marT="0" marB="0" anchor="ctr">
                    <a:solidFill>
                      <a:schemeClr val="accent2"/>
                    </a:solidFill>
                  </a:tcPr>
                </a:tc>
                <a:extLst>
                  <a:ext uri="{0D108BD9-81ED-4DB2-BD59-A6C34878D82A}">
                    <a16:rowId xmlns:a16="http://schemas.microsoft.com/office/drawing/2014/main" val="10002"/>
                  </a:ext>
                </a:extLst>
              </a:tr>
              <a:tr h="412358">
                <a:tc>
                  <a:txBody>
                    <a:bodyPr/>
                    <a:lstStyle/>
                    <a:p>
                      <a:pPr algn="ctr">
                        <a:lnSpc>
                          <a:spcPct val="107000"/>
                        </a:lnSpc>
                        <a:spcAft>
                          <a:spcPts val="0"/>
                        </a:spcAft>
                      </a:pPr>
                      <a:r>
                        <a:rPr lang="en-CA" sz="900" kern="1400" dirty="0">
                          <a:effectLst/>
                        </a:rPr>
                        <a:t>SOCIAL STUDIES – 30 LEVEL</a:t>
                      </a:r>
                    </a:p>
                    <a:p>
                      <a:pPr algn="ctr">
                        <a:lnSpc>
                          <a:spcPct val="107000"/>
                        </a:lnSpc>
                        <a:spcAft>
                          <a:spcPts val="0"/>
                        </a:spcAft>
                      </a:pPr>
                      <a:r>
                        <a:rPr lang="en-CA" sz="900" kern="1400" dirty="0">
                          <a:effectLst/>
                        </a:rPr>
                        <a:t>(15 credits)</a:t>
                      </a:r>
                    </a:p>
                    <a:p>
                      <a:pPr algn="ctr">
                        <a:lnSpc>
                          <a:spcPct val="107000"/>
                        </a:lnSpc>
                        <a:spcAft>
                          <a:spcPts val="0"/>
                        </a:spcAft>
                      </a:pPr>
                      <a:r>
                        <a:rPr lang="en-CA" sz="900" kern="1400" dirty="0">
                          <a:effectLst/>
                        </a:rPr>
                        <a:t>(Social Studies 30-1 or 30-2)</a:t>
                      </a:r>
                      <a:endParaRPr lang="en-CA" sz="900" kern="1400" dirty="0">
                        <a:solidFill>
                          <a:srgbClr val="000000"/>
                        </a:solidFill>
                        <a:effectLst/>
                        <a:latin typeface="Times New Roman" panose="02020603050405020304" pitchFamily="18" charset="0"/>
                        <a:ea typeface="Times New Roman" panose="02020603050405020304" pitchFamily="18" charset="0"/>
                      </a:endParaRPr>
                    </a:p>
                  </a:txBody>
                  <a:tcPr marL="30816" marR="30816" marT="0" marB="0" anchor="ctr">
                    <a:solidFill>
                      <a:schemeClr val="accent2"/>
                    </a:solidFill>
                  </a:tcPr>
                </a:tc>
                <a:extLst>
                  <a:ext uri="{0D108BD9-81ED-4DB2-BD59-A6C34878D82A}">
                    <a16:rowId xmlns:a16="http://schemas.microsoft.com/office/drawing/2014/main" val="10003"/>
                  </a:ext>
                </a:extLst>
              </a:tr>
              <a:tr h="412358">
                <a:tc>
                  <a:txBody>
                    <a:bodyPr/>
                    <a:lstStyle/>
                    <a:p>
                      <a:pPr algn="ctr">
                        <a:lnSpc>
                          <a:spcPct val="107000"/>
                        </a:lnSpc>
                        <a:spcAft>
                          <a:spcPts val="0"/>
                        </a:spcAft>
                      </a:pPr>
                      <a:r>
                        <a:rPr lang="en-CA" sz="900" kern="1400" dirty="0">
                          <a:effectLst/>
                        </a:rPr>
                        <a:t>MATHEMATICS – 20 LEVEL</a:t>
                      </a:r>
                    </a:p>
                    <a:p>
                      <a:pPr algn="ctr">
                        <a:lnSpc>
                          <a:spcPct val="107000"/>
                        </a:lnSpc>
                        <a:spcAft>
                          <a:spcPts val="0"/>
                        </a:spcAft>
                      </a:pPr>
                      <a:r>
                        <a:rPr lang="en-CA" sz="900" kern="1400" dirty="0">
                          <a:effectLst/>
                        </a:rPr>
                        <a:t>(10 credits)</a:t>
                      </a:r>
                    </a:p>
                    <a:p>
                      <a:pPr algn="ctr">
                        <a:lnSpc>
                          <a:spcPct val="107000"/>
                        </a:lnSpc>
                        <a:spcAft>
                          <a:spcPts val="0"/>
                        </a:spcAft>
                      </a:pPr>
                      <a:r>
                        <a:rPr lang="en-CA" sz="900" kern="1400" dirty="0">
                          <a:effectLst/>
                        </a:rPr>
                        <a:t>(Math 20-1, Math 20-2, Math 20-3)</a:t>
                      </a:r>
                      <a:endParaRPr lang="en-CA" sz="900" kern="1400" dirty="0">
                        <a:solidFill>
                          <a:srgbClr val="000000"/>
                        </a:solidFill>
                        <a:effectLst/>
                        <a:latin typeface="Times New Roman" panose="02020603050405020304" pitchFamily="18" charset="0"/>
                        <a:ea typeface="Times New Roman" panose="02020603050405020304" pitchFamily="18" charset="0"/>
                      </a:endParaRPr>
                    </a:p>
                  </a:txBody>
                  <a:tcPr marL="30816" marR="30816" marT="0" marB="0" anchor="ctr">
                    <a:solidFill>
                      <a:schemeClr val="accent2"/>
                    </a:solidFill>
                  </a:tcPr>
                </a:tc>
                <a:extLst>
                  <a:ext uri="{0D108BD9-81ED-4DB2-BD59-A6C34878D82A}">
                    <a16:rowId xmlns:a16="http://schemas.microsoft.com/office/drawing/2014/main" val="10004"/>
                  </a:ext>
                </a:extLst>
              </a:tr>
              <a:tr h="412358">
                <a:tc>
                  <a:txBody>
                    <a:bodyPr/>
                    <a:lstStyle/>
                    <a:p>
                      <a:pPr algn="ctr">
                        <a:lnSpc>
                          <a:spcPct val="107000"/>
                        </a:lnSpc>
                        <a:spcAft>
                          <a:spcPts val="0"/>
                        </a:spcAft>
                      </a:pPr>
                      <a:r>
                        <a:rPr lang="en-CA" sz="900" kern="1400" dirty="0">
                          <a:effectLst/>
                        </a:rPr>
                        <a:t>SCIENCE – 20 LEVEL</a:t>
                      </a:r>
                    </a:p>
                    <a:p>
                      <a:pPr algn="ctr">
                        <a:lnSpc>
                          <a:spcPct val="107000"/>
                        </a:lnSpc>
                        <a:spcAft>
                          <a:spcPts val="0"/>
                        </a:spcAft>
                      </a:pPr>
                      <a:r>
                        <a:rPr lang="en-CA" sz="900" kern="1400" dirty="0">
                          <a:effectLst/>
                        </a:rPr>
                        <a:t>(10 credits)</a:t>
                      </a:r>
                    </a:p>
                    <a:p>
                      <a:pPr algn="ctr">
                        <a:lnSpc>
                          <a:spcPct val="107000"/>
                        </a:lnSpc>
                        <a:spcAft>
                          <a:spcPts val="0"/>
                        </a:spcAft>
                      </a:pPr>
                      <a:r>
                        <a:rPr lang="en-CA" sz="900" kern="1400" dirty="0">
                          <a:effectLst/>
                        </a:rPr>
                        <a:t>(Science 20, Science 24, Biology 20, Chemistry 20 or Physics 20)</a:t>
                      </a:r>
                      <a:endParaRPr lang="en-CA" sz="900" kern="1400" dirty="0">
                        <a:solidFill>
                          <a:srgbClr val="000000"/>
                        </a:solidFill>
                        <a:effectLst/>
                        <a:latin typeface="Times New Roman" panose="02020603050405020304" pitchFamily="18" charset="0"/>
                        <a:ea typeface="Times New Roman" panose="02020603050405020304" pitchFamily="18" charset="0"/>
                      </a:endParaRPr>
                    </a:p>
                  </a:txBody>
                  <a:tcPr marL="30816" marR="30816" marT="0" marB="0" anchor="ctr">
                    <a:solidFill>
                      <a:schemeClr val="accent2"/>
                    </a:solidFill>
                  </a:tcPr>
                </a:tc>
                <a:extLst>
                  <a:ext uri="{0D108BD9-81ED-4DB2-BD59-A6C34878D82A}">
                    <a16:rowId xmlns:a16="http://schemas.microsoft.com/office/drawing/2014/main" val="10005"/>
                  </a:ext>
                </a:extLst>
              </a:tr>
              <a:tr h="287660">
                <a:tc>
                  <a:txBody>
                    <a:bodyPr/>
                    <a:lstStyle/>
                    <a:p>
                      <a:pPr algn="ctr">
                        <a:lnSpc>
                          <a:spcPct val="107000"/>
                        </a:lnSpc>
                        <a:spcAft>
                          <a:spcPts val="0"/>
                        </a:spcAft>
                      </a:pPr>
                      <a:r>
                        <a:rPr lang="en-CA" sz="900" kern="1400" dirty="0">
                          <a:effectLst/>
                        </a:rPr>
                        <a:t>PHYSICAL EDUATION 10</a:t>
                      </a:r>
                    </a:p>
                    <a:p>
                      <a:pPr algn="ctr">
                        <a:lnSpc>
                          <a:spcPct val="107000"/>
                        </a:lnSpc>
                        <a:spcAft>
                          <a:spcPts val="0"/>
                        </a:spcAft>
                      </a:pPr>
                      <a:r>
                        <a:rPr lang="en-CA" sz="900" kern="1400" dirty="0">
                          <a:effectLst/>
                        </a:rPr>
                        <a:t>(Minimum of 3 credits)</a:t>
                      </a:r>
                      <a:endParaRPr lang="en-CA" sz="900" kern="1400" dirty="0">
                        <a:solidFill>
                          <a:srgbClr val="000000"/>
                        </a:solidFill>
                        <a:effectLst/>
                        <a:latin typeface="Times New Roman" panose="02020603050405020304" pitchFamily="18" charset="0"/>
                        <a:ea typeface="Times New Roman" panose="02020603050405020304" pitchFamily="18" charset="0"/>
                      </a:endParaRPr>
                    </a:p>
                  </a:txBody>
                  <a:tcPr marL="30816" marR="30816" marT="0" marB="0" anchor="ctr">
                    <a:solidFill>
                      <a:schemeClr val="accent2"/>
                    </a:solidFill>
                  </a:tcPr>
                </a:tc>
                <a:extLst>
                  <a:ext uri="{0D108BD9-81ED-4DB2-BD59-A6C34878D82A}">
                    <a16:rowId xmlns:a16="http://schemas.microsoft.com/office/drawing/2014/main" val="10006"/>
                  </a:ext>
                </a:extLst>
              </a:tr>
              <a:tr h="280970">
                <a:tc>
                  <a:txBody>
                    <a:bodyPr/>
                    <a:lstStyle/>
                    <a:p>
                      <a:pPr algn="ctr">
                        <a:lnSpc>
                          <a:spcPct val="107000"/>
                        </a:lnSpc>
                        <a:spcAft>
                          <a:spcPts val="0"/>
                        </a:spcAft>
                      </a:pPr>
                      <a:r>
                        <a:rPr lang="en-CA" sz="900" kern="1400" dirty="0">
                          <a:effectLst/>
                        </a:rPr>
                        <a:t>CAREER AND LIFE MANAGEMENT</a:t>
                      </a:r>
                    </a:p>
                    <a:p>
                      <a:pPr algn="ctr">
                        <a:lnSpc>
                          <a:spcPct val="107000"/>
                        </a:lnSpc>
                        <a:spcAft>
                          <a:spcPts val="0"/>
                        </a:spcAft>
                      </a:pPr>
                      <a:r>
                        <a:rPr lang="en-CA" sz="900" kern="1400" dirty="0">
                          <a:effectLst/>
                        </a:rPr>
                        <a:t>(Minimum of 3 credits)</a:t>
                      </a:r>
                      <a:endParaRPr lang="en-CA" sz="900" kern="1400" dirty="0">
                        <a:solidFill>
                          <a:srgbClr val="000000"/>
                        </a:solidFill>
                        <a:effectLst/>
                        <a:latin typeface="Times New Roman" panose="02020603050405020304" pitchFamily="18" charset="0"/>
                        <a:ea typeface="Times New Roman" panose="02020603050405020304" pitchFamily="18" charset="0"/>
                      </a:endParaRPr>
                    </a:p>
                  </a:txBody>
                  <a:tcPr marL="30816" marR="30816" marT="0" marB="0" anchor="ctr">
                    <a:solidFill>
                      <a:schemeClr val="accent2"/>
                    </a:solidFill>
                  </a:tcPr>
                </a:tc>
                <a:extLst>
                  <a:ext uri="{0D108BD9-81ED-4DB2-BD59-A6C34878D82A}">
                    <a16:rowId xmlns:a16="http://schemas.microsoft.com/office/drawing/2014/main" val="10007"/>
                  </a:ext>
                </a:extLst>
              </a:tr>
              <a:tr h="1511979">
                <a:tc>
                  <a:txBody>
                    <a:bodyPr/>
                    <a:lstStyle/>
                    <a:p>
                      <a:pPr algn="ctr">
                        <a:lnSpc>
                          <a:spcPct val="107000"/>
                        </a:lnSpc>
                        <a:spcAft>
                          <a:spcPts val="0"/>
                        </a:spcAft>
                      </a:pPr>
                      <a:r>
                        <a:rPr lang="en-CA" sz="900" kern="1400" dirty="0">
                          <a:effectLst/>
                        </a:rPr>
                        <a:t>10 CREDITS IN ANY COMBINATION FROM:</a:t>
                      </a:r>
                    </a:p>
                    <a:p>
                      <a:pPr algn="ctr">
                        <a:lnSpc>
                          <a:spcPct val="107000"/>
                        </a:lnSpc>
                        <a:spcAft>
                          <a:spcPts val="0"/>
                        </a:spcAft>
                      </a:pPr>
                      <a:r>
                        <a:rPr lang="en-CA" sz="900" kern="1400" dirty="0">
                          <a:effectLst/>
                        </a:rPr>
                        <a:t> </a:t>
                      </a:r>
                    </a:p>
                    <a:p>
                      <a:pPr algn="ctr">
                        <a:lnSpc>
                          <a:spcPct val="107000"/>
                        </a:lnSpc>
                        <a:spcAft>
                          <a:spcPts val="0"/>
                        </a:spcAft>
                      </a:pPr>
                      <a:r>
                        <a:rPr lang="en-CA" sz="900" kern="1400" dirty="0">
                          <a:effectLst/>
                        </a:rPr>
                        <a:t>Career and Technology Studies (CTS)</a:t>
                      </a:r>
                    </a:p>
                    <a:p>
                      <a:pPr algn="ctr">
                        <a:lnSpc>
                          <a:spcPct val="107000"/>
                        </a:lnSpc>
                        <a:spcAft>
                          <a:spcPts val="0"/>
                        </a:spcAft>
                      </a:pPr>
                      <a:r>
                        <a:rPr lang="en-CA" sz="900" kern="1400" dirty="0">
                          <a:effectLst/>
                        </a:rPr>
                        <a:t>Fine Arts</a:t>
                      </a:r>
                    </a:p>
                    <a:p>
                      <a:pPr algn="ctr">
                        <a:lnSpc>
                          <a:spcPct val="107000"/>
                        </a:lnSpc>
                        <a:spcAft>
                          <a:spcPts val="0"/>
                        </a:spcAft>
                      </a:pPr>
                      <a:r>
                        <a:rPr lang="en-CA" sz="900" kern="1400" dirty="0">
                          <a:effectLst/>
                        </a:rPr>
                        <a:t>Second Languages</a:t>
                      </a:r>
                    </a:p>
                    <a:p>
                      <a:pPr algn="ctr">
                        <a:lnSpc>
                          <a:spcPct val="107000"/>
                        </a:lnSpc>
                        <a:spcAft>
                          <a:spcPts val="0"/>
                        </a:spcAft>
                      </a:pPr>
                      <a:r>
                        <a:rPr lang="en-CA" sz="900" kern="1400" dirty="0">
                          <a:effectLst/>
                        </a:rPr>
                        <a:t>Physical Education 20 and/or 30</a:t>
                      </a:r>
                    </a:p>
                    <a:p>
                      <a:pPr marL="571500" algn="ctr">
                        <a:lnSpc>
                          <a:spcPct val="107000"/>
                        </a:lnSpc>
                        <a:spcAft>
                          <a:spcPts val="0"/>
                        </a:spcAft>
                      </a:pPr>
                      <a:r>
                        <a:rPr lang="en-CA" sz="900" kern="1400" dirty="0">
                          <a:effectLst/>
                        </a:rPr>
                        <a:t>Locally developed/acquired and locally authorized courses in CTS, Fine Arts, Second Languages, Knowledge and Employability occupational courses or IOP occupational courses</a:t>
                      </a:r>
                    </a:p>
                    <a:p>
                      <a:pPr algn="ctr">
                        <a:lnSpc>
                          <a:spcPct val="107000"/>
                        </a:lnSpc>
                        <a:spcAft>
                          <a:spcPts val="0"/>
                        </a:spcAft>
                      </a:pPr>
                      <a:r>
                        <a:rPr lang="en-CA" sz="900" kern="1400" dirty="0">
                          <a:effectLst/>
                        </a:rPr>
                        <a:t>Knowledge and Employability courses</a:t>
                      </a:r>
                    </a:p>
                    <a:p>
                      <a:pPr algn="ctr">
                        <a:lnSpc>
                          <a:spcPct val="107000"/>
                        </a:lnSpc>
                        <a:spcAft>
                          <a:spcPts val="0"/>
                        </a:spcAft>
                      </a:pPr>
                      <a:r>
                        <a:rPr lang="en-CA" sz="900" kern="1400" dirty="0">
                          <a:effectLst/>
                        </a:rPr>
                        <a:t>Registered Apprentice Program (RAP) Courses</a:t>
                      </a:r>
                      <a:endParaRPr lang="en-CA" sz="900" kern="1400" dirty="0">
                        <a:solidFill>
                          <a:srgbClr val="000000"/>
                        </a:solidFill>
                        <a:effectLst/>
                        <a:latin typeface="Times New Roman" panose="02020603050405020304" pitchFamily="18" charset="0"/>
                        <a:ea typeface="Times New Roman" panose="02020603050405020304" pitchFamily="18" charset="0"/>
                      </a:endParaRPr>
                    </a:p>
                  </a:txBody>
                  <a:tcPr marL="30816" marR="30816" marT="0" marB="0" anchor="ctr">
                    <a:solidFill>
                      <a:schemeClr val="accent2"/>
                    </a:solidFill>
                  </a:tcPr>
                </a:tc>
                <a:extLst>
                  <a:ext uri="{0D108BD9-81ED-4DB2-BD59-A6C34878D82A}">
                    <a16:rowId xmlns:a16="http://schemas.microsoft.com/office/drawing/2014/main" val="10008"/>
                  </a:ext>
                </a:extLst>
              </a:tr>
              <a:tr h="1649433">
                <a:tc>
                  <a:txBody>
                    <a:bodyPr/>
                    <a:lstStyle/>
                    <a:p>
                      <a:pPr marL="228600" algn="ctr">
                        <a:lnSpc>
                          <a:spcPct val="107000"/>
                        </a:lnSpc>
                        <a:spcAft>
                          <a:spcPts val="0"/>
                        </a:spcAft>
                        <a:tabLst>
                          <a:tab pos="27305" algn="l"/>
                        </a:tabLst>
                      </a:pPr>
                      <a:r>
                        <a:rPr lang="en-CA" sz="900" kern="1400" dirty="0">
                          <a:effectLst/>
                        </a:rPr>
                        <a:t>IN ADDITION TO ENGLISH 30-1 OR 30-2 AND SOCIAL 30-1 or 30-2</a:t>
                      </a:r>
                    </a:p>
                    <a:p>
                      <a:pPr algn="ctr">
                        <a:lnSpc>
                          <a:spcPct val="107000"/>
                        </a:lnSpc>
                        <a:spcAft>
                          <a:spcPts val="0"/>
                        </a:spcAft>
                      </a:pPr>
                      <a:r>
                        <a:rPr lang="en-CA" sz="900" kern="1400" dirty="0">
                          <a:effectLst/>
                        </a:rPr>
                        <a:t>ANY COMBINATION OF 10 CREDITS AT THE</a:t>
                      </a:r>
                    </a:p>
                    <a:p>
                      <a:pPr algn="ctr">
                        <a:lnSpc>
                          <a:spcPct val="107000"/>
                        </a:lnSpc>
                        <a:spcAft>
                          <a:spcPts val="0"/>
                        </a:spcAft>
                      </a:pPr>
                      <a:r>
                        <a:rPr lang="en-CA" sz="900" kern="1400" dirty="0">
                          <a:effectLst/>
                        </a:rPr>
                        <a:t>30 OR 35 LEVEL FROM THE FOLLOWING COURSES:</a:t>
                      </a:r>
                    </a:p>
                    <a:p>
                      <a:pPr algn="ctr">
                        <a:lnSpc>
                          <a:spcPct val="107000"/>
                        </a:lnSpc>
                        <a:spcAft>
                          <a:spcPts val="0"/>
                        </a:spcAft>
                      </a:pPr>
                      <a:r>
                        <a:rPr lang="en-CA" sz="900" kern="1400" dirty="0">
                          <a:effectLst/>
                        </a:rPr>
                        <a:t> </a:t>
                      </a:r>
                    </a:p>
                    <a:p>
                      <a:pPr algn="ctr">
                        <a:lnSpc>
                          <a:spcPct val="107000"/>
                        </a:lnSpc>
                        <a:spcAft>
                          <a:spcPts val="0"/>
                        </a:spcAft>
                      </a:pPr>
                      <a:r>
                        <a:rPr lang="en-CA" sz="900" kern="1400" dirty="0">
                          <a:effectLst/>
                        </a:rPr>
                        <a:t>Locally Developed/acquired and locally authorized courses</a:t>
                      </a:r>
                    </a:p>
                    <a:p>
                      <a:pPr algn="ctr">
                        <a:lnSpc>
                          <a:spcPct val="107000"/>
                        </a:lnSpc>
                        <a:spcAft>
                          <a:spcPts val="0"/>
                        </a:spcAft>
                      </a:pPr>
                      <a:r>
                        <a:rPr lang="en-CA" sz="900" kern="1400" dirty="0">
                          <a:effectLst/>
                        </a:rPr>
                        <a:t>CTS Courses</a:t>
                      </a:r>
                    </a:p>
                    <a:p>
                      <a:pPr algn="ctr">
                        <a:lnSpc>
                          <a:spcPct val="107000"/>
                        </a:lnSpc>
                        <a:spcAft>
                          <a:spcPts val="0"/>
                        </a:spcAft>
                      </a:pPr>
                      <a:r>
                        <a:rPr lang="en-CA" sz="900" kern="1400" dirty="0">
                          <a:effectLst/>
                        </a:rPr>
                        <a:t>Work Experience Courses</a:t>
                      </a:r>
                    </a:p>
                    <a:p>
                      <a:pPr algn="ctr">
                        <a:lnSpc>
                          <a:spcPct val="107000"/>
                        </a:lnSpc>
                        <a:spcAft>
                          <a:spcPts val="0"/>
                        </a:spcAft>
                      </a:pPr>
                      <a:r>
                        <a:rPr lang="en-CA" sz="900" kern="1400" dirty="0">
                          <a:effectLst/>
                        </a:rPr>
                        <a:t>Knowledge and Employability Courses</a:t>
                      </a:r>
                    </a:p>
                    <a:p>
                      <a:pPr algn="ctr">
                        <a:lnSpc>
                          <a:spcPct val="107000"/>
                        </a:lnSpc>
                        <a:spcAft>
                          <a:spcPts val="0"/>
                        </a:spcAft>
                      </a:pPr>
                      <a:r>
                        <a:rPr lang="en-CA" sz="900" kern="1400" dirty="0">
                          <a:effectLst/>
                        </a:rPr>
                        <a:t>Registered Apprentice Program Courses</a:t>
                      </a:r>
                    </a:p>
                    <a:p>
                      <a:pPr algn="ctr">
                        <a:lnSpc>
                          <a:spcPct val="107000"/>
                        </a:lnSpc>
                        <a:spcAft>
                          <a:spcPts val="0"/>
                        </a:spcAft>
                      </a:pPr>
                      <a:r>
                        <a:rPr lang="en-CA" sz="900" kern="1400" dirty="0">
                          <a:effectLst/>
                        </a:rPr>
                        <a:t>Green Certificate Specialization courses</a:t>
                      </a:r>
                    </a:p>
                    <a:p>
                      <a:pPr algn="ctr">
                        <a:lnSpc>
                          <a:spcPct val="107000"/>
                        </a:lnSpc>
                        <a:spcAft>
                          <a:spcPts val="0"/>
                        </a:spcAft>
                      </a:pPr>
                      <a:r>
                        <a:rPr lang="en-CA" sz="900" kern="1400" dirty="0">
                          <a:effectLst/>
                        </a:rPr>
                        <a:t>Special Projects</a:t>
                      </a:r>
                    </a:p>
                    <a:p>
                      <a:pPr algn="ctr">
                        <a:lnSpc>
                          <a:spcPct val="107000"/>
                        </a:lnSpc>
                        <a:spcAft>
                          <a:spcPts val="0"/>
                        </a:spcAft>
                      </a:pPr>
                      <a:r>
                        <a:rPr lang="en-CA" sz="900" kern="1400" dirty="0">
                          <a:effectLst/>
                        </a:rPr>
                        <a:t>Core Classes (e.g., Math, Science, English Language Arts, Social Studies)</a:t>
                      </a:r>
                      <a:endParaRPr lang="en-CA" sz="900" kern="1400" dirty="0">
                        <a:solidFill>
                          <a:srgbClr val="000000"/>
                        </a:solidFill>
                        <a:effectLst/>
                        <a:latin typeface="Times New Roman" panose="02020603050405020304" pitchFamily="18" charset="0"/>
                        <a:ea typeface="Times New Roman" panose="02020603050405020304" pitchFamily="18" charset="0"/>
                      </a:endParaRPr>
                    </a:p>
                  </a:txBody>
                  <a:tcPr marL="30816" marR="30816" marT="0" marB="0" anchor="ctr">
                    <a:solidFill>
                      <a:schemeClr val="accent2"/>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93740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8024"/>
          </a:xfrm>
        </p:spPr>
        <p:txBody>
          <a:bodyPr>
            <a:normAutofit/>
          </a:bodyPr>
          <a:lstStyle/>
          <a:p>
            <a:r>
              <a:rPr lang="en-US" b="1" dirty="0">
                <a:solidFill>
                  <a:schemeClr val="accent2"/>
                </a:solidFill>
                <a:latin typeface="+mn-lt"/>
              </a:rPr>
              <a:t>What do you </a:t>
            </a:r>
            <a:r>
              <a:rPr lang="en-US" b="1" u="sng" dirty="0">
                <a:solidFill>
                  <a:schemeClr val="accent2"/>
                </a:solidFill>
                <a:latin typeface="+mn-lt"/>
              </a:rPr>
              <a:t>have</a:t>
            </a:r>
            <a:r>
              <a:rPr lang="en-US" b="1" dirty="0">
                <a:solidFill>
                  <a:schemeClr val="accent2"/>
                </a:solidFill>
                <a:latin typeface="+mn-lt"/>
              </a:rPr>
              <a:t> to choose?</a:t>
            </a:r>
            <a:endParaRPr lang="en-CA" b="1" dirty="0">
              <a:solidFill>
                <a:schemeClr val="accent2"/>
              </a:solidFill>
              <a:latin typeface="+mn-lt"/>
            </a:endParaRPr>
          </a:p>
        </p:txBody>
      </p:sp>
      <p:sp>
        <p:nvSpPr>
          <p:cNvPr id="3" name="Content Placeholder 2"/>
          <p:cNvSpPr>
            <a:spLocks noGrp="1"/>
          </p:cNvSpPr>
          <p:nvPr>
            <p:ph idx="1"/>
          </p:nvPr>
        </p:nvSpPr>
        <p:spPr>
          <a:xfrm>
            <a:off x="1024873" y="1875624"/>
            <a:ext cx="8596668" cy="2443216"/>
          </a:xfrm>
        </p:spPr>
        <p:txBody>
          <a:bodyPr>
            <a:normAutofit fontScale="92500" lnSpcReduction="10000"/>
          </a:bodyPr>
          <a:lstStyle/>
          <a:p>
            <a:r>
              <a:rPr lang="en-US" dirty="0"/>
              <a:t>An English class </a:t>
            </a:r>
          </a:p>
          <a:p>
            <a:r>
              <a:rPr lang="en-US" dirty="0"/>
              <a:t>A Social class</a:t>
            </a:r>
          </a:p>
          <a:p>
            <a:r>
              <a:rPr lang="en-US" dirty="0"/>
              <a:t>A Science class (up to the 20 level)</a:t>
            </a:r>
          </a:p>
          <a:p>
            <a:r>
              <a:rPr lang="en-US" dirty="0"/>
              <a:t>A Math class (up to the 20 level)</a:t>
            </a:r>
          </a:p>
          <a:p>
            <a:r>
              <a:rPr lang="en-US" dirty="0"/>
              <a:t>A PE class (up to the 10 level)</a:t>
            </a:r>
          </a:p>
          <a:p>
            <a:r>
              <a:rPr lang="en-US" dirty="0"/>
              <a:t>Options</a:t>
            </a:r>
            <a:endParaRPr lang="en-CA" dirty="0"/>
          </a:p>
        </p:txBody>
      </p:sp>
      <p:sp>
        <p:nvSpPr>
          <p:cNvPr id="4" name="Title 1"/>
          <p:cNvSpPr txBox="1">
            <a:spLocks/>
          </p:cNvSpPr>
          <p:nvPr/>
        </p:nvSpPr>
        <p:spPr>
          <a:xfrm>
            <a:off x="605772" y="4101548"/>
            <a:ext cx="9820927" cy="758024"/>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800" b="1" dirty="0">
                <a:solidFill>
                  <a:schemeClr val="accent2"/>
                </a:solidFill>
                <a:latin typeface="+mn-lt"/>
              </a:rPr>
              <a:t>What should you choose, in addition?</a:t>
            </a:r>
            <a:endParaRPr lang="en-CA" sz="4800" b="1" dirty="0">
              <a:solidFill>
                <a:schemeClr val="accent2"/>
              </a:solidFill>
              <a:latin typeface="+mn-lt"/>
            </a:endParaRPr>
          </a:p>
        </p:txBody>
      </p:sp>
      <p:sp>
        <p:nvSpPr>
          <p:cNvPr id="5" name="Content Placeholder 2"/>
          <p:cNvSpPr txBox="1">
            <a:spLocks/>
          </p:cNvSpPr>
          <p:nvPr/>
        </p:nvSpPr>
        <p:spPr>
          <a:xfrm>
            <a:off x="605773" y="5002695"/>
            <a:ext cx="8596668" cy="127883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Courses that interest you</a:t>
            </a:r>
          </a:p>
          <a:p>
            <a:r>
              <a:rPr lang="en-US" dirty="0"/>
              <a:t>Courses that expand your understanding and abilities</a:t>
            </a:r>
          </a:p>
          <a:p>
            <a:r>
              <a:rPr lang="en-US" dirty="0"/>
              <a:t>Courses that </a:t>
            </a:r>
            <a:r>
              <a:rPr lang="en-US"/>
              <a:t>take you </a:t>
            </a:r>
            <a:r>
              <a:rPr lang="en-US" dirty="0"/>
              <a:t>outside of your comfort zone.</a:t>
            </a:r>
          </a:p>
        </p:txBody>
      </p:sp>
    </p:spTree>
    <p:extLst>
      <p:ext uri="{BB962C8B-B14F-4D97-AF65-F5344CB8AC3E}">
        <p14:creationId xmlns:p14="http://schemas.microsoft.com/office/powerpoint/2010/main" val="4073001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2"/>
                </a:solidFill>
                <a:latin typeface="+mn-lt"/>
              </a:rPr>
              <a:t>What should you choose?</a:t>
            </a:r>
            <a:br>
              <a:rPr lang="en-US" b="1" dirty="0">
                <a:solidFill>
                  <a:schemeClr val="accent2"/>
                </a:solidFill>
                <a:latin typeface="+mn-lt"/>
              </a:rPr>
            </a:br>
            <a:r>
              <a:rPr lang="en-US" b="1" dirty="0">
                <a:solidFill>
                  <a:schemeClr val="accent2"/>
                </a:solidFill>
                <a:latin typeface="+mn-lt"/>
              </a:rPr>
              <a:t>It depends….</a:t>
            </a:r>
            <a:endParaRPr lang="en-CA" b="1" dirty="0">
              <a:solidFill>
                <a:schemeClr val="accent2"/>
              </a:solidFill>
              <a:latin typeface="+mn-lt"/>
            </a:endParaRPr>
          </a:p>
        </p:txBody>
      </p:sp>
      <p:sp>
        <p:nvSpPr>
          <p:cNvPr id="3" name="Content Placeholder 2"/>
          <p:cNvSpPr>
            <a:spLocks noGrp="1"/>
          </p:cNvSpPr>
          <p:nvPr>
            <p:ph idx="1"/>
          </p:nvPr>
        </p:nvSpPr>
        <p:spPr/>
        <p:txBody>
          <a:bodyPr/>
          <a:lstStyle/>
          <a:p>
            <a:r>
              <a:rPr lang="en-US" dirty="0"/>
              <a:t>For example – Choosing an English class. </a:t>
            </a:r>
            <a:endParaRPr lang="en-CA" dirty="0"/>
          </a:p>
        </p:txBody>
      </p:sp>
      <p:grpSp>
        <p:nvGrpSpPr>
          <p:cNvPr id="4" name="Group 3"/>
          <p:cNvGrpSpPr>
            <a:grpSpLocks/>
          </p:cNvGrpSpPr>
          <p:nvPr/>
        </p:nvGrpSpPr>
        <p:grpSpPr bwMode="auto">
          <a:xfrm>
            <a:off x="1788235" y="3173336"/>
            <a:ext cx="6374865" cy="1499870"/>
            <a:chOff x="1107372" y="1065243"/>
            <a:chExt cx="63750" cy="14999"/>
          </a:xfrm>
        </p:grpSpPr>
        <p:sp>
          <p:nvSpPr>
            <p:cNvPr id="5" name="Text Box 33"/>
            <p:cNvSpPr txBox="1">
              <a:spLocks noChangeArrowheads="1"/>
            </p:cNvSpPr>
            <p:nvPr/>
          </p:nvSpPr>
          <p:spPr bwMode="auto">
            <a:xfrm>
              <a:off x="1107372" y="1071616"/>
              <a:ext cx="8454" cy="250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spcAft>
                  <a:spcPts val="0"/>
                </a:spcAft>
              </a:pPr>
              <a:r>
                <a:rPr lang="en-CA" sz="1000" kern="1400">
                  <a:solidFill>
                    <a:srgbClr val="000000"/>
                  </a:solidFill>
                  <a:effectLst/>
                  <a:latin typeface="Arial" panose="020B0604020202020204" pitchFamily="34" charset="0"/>
                  <a:ea typeface="Times New Roman" panose="02020603050405020304" pitchFamily="18" charset="0"/>
                </a:rPr>
                <a:t>English LA 9</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6" name="Text Box 34"/>
            <p:cNvSpPr txBox="1">
              <a:spLocks noChangeArrowheads="1"/>
            </p:cNvSpPr>
            <p:nvPr/>
          </p:nvSpPr>
          <p:spPr bwMode="auto">
            <a:xfrm>
              <a:off x="1125337" y="1066117"/>
              <a:ext cx="8454" cy="250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ELA 10-1</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7" name="Text Box 35"/>
            <p:cNvSpPr txBox="1">
              <a:spLocks noChangeArrowheads="1"/>
            </p:cNvSpPr>
            <p:nvPr/>
          </p:nvSpPr>
          <p:spPr bwMode="auto">
            <a:xfrm>
              <a:off x="1125337" y="1071616"/>
              <a:ext cx="8454" cy="250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ELA 10-2</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8" name="Text Box 36"/>
            <p:cNvSpPr txBox="1">
              <a:spLocks noChangeArrowheads="1"/>
            </p:cNvSpPr>
            <p:nvPr/>
          </p:nvSpPr>
          <p:spPr bwMode="auto">
            <a:xfrm>
              <a:off x="1125337" y="1077568"/>
              <a:ext cx="8454" cy="250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ELA 10-4</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9" name="Text Box 37"/>
            <p:cNvSpPr txBox="1">
              <a:spLocks noChangeArrowheads="1"/>
            </p:cNvSpPr>
            <p:nvPr/>
          </p:nvSpPr>
          <p:spPr bwMode="auto">
            <a:xfrm>
              <a:off x="1142784" y="1077741"/>
              <a:ext cx="8454" cy="250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ELA 20-4</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0" name="Text Box 38"/>
            <p:cNvSpPr txBox="1">
              <a:spLocks noChangeArrowheads="1"/>
            </p:cNvSpPr>
            <p:nvPr/>
          </p:nvSpPr>
          <p:spPr bwMode="auto">
            <a:xfrm>
              <a:off x="1142784" y="1071616"/>
              <a:ext cx="8454" cy="250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ELA 20-2</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1" name="Text Box 39"/>
            <p:cNvSpPr txBox="1">
              <a:spLocks noChangeArrowheads="1"/>
            </p:cNvSpPr>
            <p:nvPr/>
          </p:nvSpPr>
          <p:spPr bwMode="auto">
            <a:xfrm>
              <a:off x="1142784" y="1066030"/>
              <a:ext cx="8454" cy="250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ELA 20-1</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2" name="Text Box 40"/>
            <p:cNvSpPr txBox="1">
              <a:spLocks noChangeArrowheads="1"/>
            </p:cNvSpPr>
            <p:nvPr/>
          </p:nvSpPr>
          <p:spPr bwMode="auto">
            <a:xfrm>
              <a:off x="1162668" y="1077568"/>
              <a:ext cx="8454" cy="250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ELA 30-4</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3" name="Text Box 41"/>
            <p:cNvSpPr txBox="1">
              <a:spLocks noChangeArrowheads="1"/>
            </p:cNvSpPr>
            <p:nvPr/>
          </p:nvSpPr>
          <p:spPr bwMode="auto">
            <a:xfrm>
              <a:off x="1162668" y="1071616"/>
              <a:ext cx="8454" cy="250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ELA 30-2</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4" name="Text Box 42"/>
            <p:cNvSpPr txBox="1">
              <a:spLocks noChangeArrowheads="1"/>
            </p:cNvSpPr>
            <p:nvPr/>
          </p:nvSpPr>
          <p:spPr bwMode="auto">
            <a:xfrm>
              <a:off x="1162668" y="1066117"/>
              <a:ext cx="8454" cy="250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ELA 30-1</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cxnSp>
          <p:nvCxnSpPr>
            <p:cNvPr id="15" name="AutoShape 43"/>
            <p:cNvCxnSpPr>
              <a:cxnSpLocks noChangeShapeType="1"/>
            </p:cNvCxnSpPr>
            <p:nvPr/>
          </p:nvCxnSpPr>
          <p:spPr bwMode="auto">
            <a:xfrm flipV="1">
              <a:off x="1115913" y="1067389"/>
              <a:ext cx="9230" cy="4141"/>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6" name="AutoShape 44"/>
            <p:cNvCxnSpPr>
              <a:cxnSpLocks noChangeShapeType="1"/>
            </p:cNvCxnSpPr>
            <p:nvPr/>
          </p:nvCxnSpPr>
          <p:spPr bwMode="auto">
            <a:xfrm flipV="1">
              <a:off x="1115826" y="1072737"/>
              <a:ext cx="9317" cy="87"/>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7" name="AutoShape 45"/>
            <p:cNvCxnSpPr>
              <a:cxnSpLocks noChangeShapeType="1"/>
            </p:cNvCxnSpPr>
            <p:nvPr/>
          </p:nvCxnSpPr>
          <p:spPr bwMode="auto">
            <a:xfrm>
              <a:off x="1115826" y="1074118"/>
              <a:ext cx="9231" cy="4572"/>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8" name="AutoShape 46"/>
            <p:cNvCxnSpPr>
              <a:cxnSpLocks noChangeShapeType="1"/>
            </p:cNvCxnSpPr>
            <p:nvPr/>
          </p:nvCxnSpPr>
          <p:spPr bwMode="auto">
            <a:xfrm>
              <a:off x="1134028" y="1067389"/>
              <a:ext cx="8626"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9" name="AutoShape 47"/>
            <p:cNvCxnSpPr>
              <a:cxnSpLocks noChangeShapeType="1"/>
            </p:cNvCxnSpPr>
            <p:nvPr/>
          </p:nvCxnSpPr>
          <p:spPr bwMode="auto">
            <a:xfrm>
              <a:off x="1133855" y="1067907"/>
              <a:ext cx="8627" cy="4313"/>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0" name="AutoShape 48"/>
            <p:cNvCxnSpPr>
              <a:cxnSpLocks noChangeShapeType="1"/>
            </p:cNvCxnSpPr>
            <p:nvPr/>
          </p:nvCxnSpPr>
          <p:spPr bwMode="auto">
            <a:xfrm>
              <a:off x="1133855" y="1072737"/>
              <a:ext cx="8627" cy="87"/>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1" name="AutoShape 49"/>
            <p:cNvCxnSpPr>
              <a:cxnSpLocks noChangeShapeType="1"/>
            </p:cNvCxnSpPr>
            <p:nvPr/>
          </p:nvCxnSpPr>
          <p:spPr bwMode="auto">
            <a:xfrm flipV="1">
              <a:off x="1133942" y="1078690"/>
              <a:ext cx="8712" cy="86"/>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2" name="AutoShape 50"/>
            <p:cNvCxnSpPr>
              <a:cxnSpLocks noChangeShapeType="1"/>
            </p:cNvCxnSpPr>
            <p:nvPr/>
          </p:nvCxnSpPr>
          <p:spPr bwMode="auto">
            <a:xfrm>
              <a:off x="1151281" y="1067216"/>
              <a:ext cx="11128"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3" name="AutoShape 51"/>
            <p:cNvCxnSpPr>
              <a:cxnSpLocks noChangeShapeType="1"/>
            </p:cNvCxnSpPr>
            <p:nvPr/>
          </p:nvCxnSpPr>
          <p:spPr bwMode="auto">
            <a:xfrm>
              <a:off x="1151367" y="1072737"/>
              <a:ext cx="11214"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4" name="AutoShape 52"/>
            <p:cNvCxnSpPr>
              <a:cxnSpLocks noChangeShapeType="1"/>
            </p:cNvCxnSpPr>
            <p:nvPr/>
          </p:nvCxnSpPr>
          <p:spPr bwMode="auto">
            <a:xfrm>
              <a:off x="1151367" y="1078862"/>
              <a:ext cx="11214"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5" name="AutoShape 53"/>
            <p:cNvCxnSpPr>
              <a:cxnSpLocks noChangeShapeType="1"/>
            </p:cNvCxnSpPr>
            <p:nvPr/>
          </p:nvCxnSpPr>
          <p:spPr bwMode="auto">
            <a:xfrm>
              <a:off x="1151281" y="1067648"/>
              <a:ext cx="11214" cy="4399"/>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26" name="Text Box 54"/>
            <p:cNvSpPr txBox="1">
              <a:spLocks noChangeArrowheads="1"/>
            </p:cNvSpPr>
            <p:nvPr/>
          </p:nvSpPr>
          <p:spPr bwMode="auto">
            <a:xfrm rot="-1443129">
              <a:off x="1118673" y="1066742"/>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27" name="Text Box 55"/>
            <p:cNvSpPr txBox="1">
              <a:spLocks noChangeArrowheads="1"/>
            </p:cNvSpPr>
            <p:nvPr/>
          </p:nvSpPr>
          <p:spPr bwMode="auto">
            <a:xfrm>
              <a:off x="1118953" y="1071023"/>
              <a:ext cx="3710"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28" name="Text Box 56"/>
            <p:cNvSpPr txBox="1">
              <a:spLocks noChangeArrowheads="1"/>
            </p:cNvSpPr>
            <p:nvPr/>
          </p:nvSpPr>
          <p:spPr bwMode="auto">
            <a:xfrm rot="1700087">
              <a:off x="1118587" y="1077051"/>
              <a:ext cx="3709" cy="2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29" name="Text Box 57"/>
            <p:cNvSpPr txBox="1">
              <a:spLocks noChangeArrowheads="1"/>
            </p:cNvSpPr>
            <p:nvPr/>
          </p:nvSpPr>
          <p:spPr bwMode="auto">
            <a:xfrm>
              <a:off x="1135214" y="1076544"/>
              <a:ext cx="3710"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0" name="Text Box 58"/>
            <p:cNvSpPr txBox="1">
              <a:spLocks noChangeArrowheads="1"/>
            </p:cNvSpPr>
            <p:nvPr/>
          </p:nvSpPr>
          <p:spPr bwMode="auto">
            <a:xfrm>
              <a:off x="1135214" y="1071077"/>
              <a:ext cx="3710"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1" name="Text Box 59"/>
            <p:cNvSpPr txBox="1">
              <a:spLocks noChangeArrowheads="1"/>
            </p:cNvSpPr>
            <p:nvPr/>
          </p:nvSpPr>
          <p:spPr bwMode="auto">
            <a:xfrm>
              <a:off x="1135732" y="1065599"/>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2" name="Text Box 60"/>
            <p:cNvSpPr txBox="1">
              <a:spLocks noChangeArrowheads="1"/>
            </p:cNvSpPr>
            <p:nvPr/>
          </p:nvSpPr>
          <p:spPr bwMode="auto">
            <a:xfrm>
              <a:off x="1153632" y="1077051"/>
              <a:ext cx="3709" cy="2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3" name="Text Box 61"/>
            <p:cNvSpPr txBox="1">
              <a:spLocks noChangeArrowheads="1"/>
            </p:cNvSpPr>
            <p:nvPr/>
          </p:nvSpPr>
          <p:spPr bwMode="auto">
            <a:xfrm>
              <a:off x="1153632" y="1071023"/>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4" name="Text Box 62"/>
            <p:cNvSpPr txBox="1">
              <a:spLocks noChangeArrowheads="1"/>
            </p:cNvSpPr>
            <p:nvPr/>
          </p:nvSpPr>
          <p:spPr bwMode="auto">
            <a:xfrm rot="1292590">
              <a:off x="1156910" y="1068791"/>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&gt;40%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5" name="Text Box 63"/>
            <p:cNvSpPr txBox="1">
              <a:spLocks noChangeArrowheads="1"/>
            </p:cNvSpPr>
            <p:nvPr/>
          </p:nvSpPr>
          <p:spPr bwMode="auto">
            <a:xfrm>
              <a:off x="1155055" y="1065243"/>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6" name="Text Box 64"/>
            <p:cNvSpPr txBox="1">
              <a:spLocks noChangeArrowheads="1"/>
            </p:cNvSpPr>
            <p:nvPr/>
          </p:nvSpPr>
          <p:spPr bwMode="auto">
            <a:xfrm rot="1292590">
              <a:off x="1137586" y="1068791"/>
              <a:ext cx="3710"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&gt;40%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grpSp>
      <p:sp>
        <p:nvSpPr>
          <p:cNvPr id="37" name="TextBox 36"/>
          <p:cNvSpPr txBox="1"/>
          <p:nvPr/>
        </p:nvSpPr>
        <p:spPr>
          <a:xfrm>
            <a:off x="1384770" y="5576177"/>
            <a:ext cx="7220593" cy="646331"/>
          </a:xfrm>
          <a:prstGeom prst="rect">
            <a:avLst/>
          </a:prstGeom>
          <a:noFill/>
          <a:ln>
            <a:solidFill>
              <a:srgbClr val="00B050"/>
            </a:solidFill>
          </a:ln>
        </p:spPr>
        <p:txBody>
          <a:bodyPr wrap="square" rtlCol="0">
            <a:spAutoFit/>
          </a:bodyPr>
          <a:lstStyle/>
          <a:p>
            <a:r>
              <a:rPr lang="en-US" dirty="0"/>
              <a:t>For English 30-1, consider signing up for Mr. Brown’s English 30-1 combined with Personal Psychology 20!</a:t>
            </a:r>
            <a:endParaRPr lang="en-CA" dirty="0"/>
          </a:p>
        </p:txBody>
      </p:sp>
    </p:spTree>
    <p:extLst>
      <p:ext uri="{BB962C8B-B14F-4D97-AF65-F5344CB8AC3E}">
        <p14:creationId xmlns:p14="http://schemas.microsoft.com/office/powerpoint/2010/main" val="176357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0815" y="603637"/>
            <a:ext cx="8596668" cy="5685845"/>
          </a:xfrm>
        </p:spPr>
        <p:txBody>
          <a:bodyPr>
            <a:normAutofit/>
          </a:bodyPr>
          <a:lstStyle/>
          <a:p>
            <a:r>
              <a:rPr lang="en-US" sz="4800" b="1" dirty="0">
                <a:solidFill>
                  <a:schemeClr val="accent2"/>
                </a:solidFill>
              </a:rPr>
              <a:t>Choosing a Social Studies Class</a:t>
            </a:r>
          </a:p>
          <a:p>
            <a:endParaRPr lang="en-US" dirty="0"/>
          </a:p>
          <a:p>
            <a:r>
              <a:rPr lang="en-US" dirty="0"/>
              <a:t>This one is easy. You don’t have to choose. The teachers will help you figure out which stream is best for you as you go through.</a:t>
            </a:r>
          </a:p>
          <a:p>
            <a:endParaRPr lang="en-US" dirty="0"/>
          </a:p>
          <a:p>
            <a:endParaRPr lang="en-US" dirty="0"/>
          </a:p>
          <a:p>
            <a:endParaRPr lang="en-US" dirty="0"/>
          </a:p>
          <a:p>
            <a:pPr marL="0" indent="0">
              <a:buNone/>
            </a:pPr>
            <a:endParaRPr lang="en-US" dirty="0"/>
          </a:p>
          <a:p>
            <a:r>
              <a:rPr lang="en-US" dirty="0"/>
              <a:t>Consider for next year:</a:t>
            </a:r>
          </a:p>
          <a:p>
            <a:pPr lvl="1"/>
            <a:r>
              <a:rPr lang="en-US" b="1" dirty="0"/>
              <a:t>Social 10/Art 10 Combined: </a:t>
            </a:r>
            <a:r>
              <a:rPr lang="en-US" dirty="0"/>
              <a:t>a </a:t>
            </a:r>
            <a:r>
              <a:rPr lang="en-US" dirty="0" err="1"/>
              <a:t>semestered</a:t>
            </a:r>
            <a:r>
              <a:rPr lang="en-US" dirty="0"/>
              <a:t> course where students explore the themes of Globalization through various art mediums and explore the diversity of Art through the lens of Globalization.</a:t>
            </a:r>
            <a:endParaRPr lang="en-CA" dirty="0"/>
          </a:p>
          <a:p>
            <a:pPr lvl="1"/>
            <a:endParaRPr lang="en-CA" dirty="0"/>
          </a:p>
        </p:txBody>
      </p:sp>
      <p:grpSp>
        <p:nvGrpSpPr>
          <p:cNvPr id="4" name="Group 3"/>
          <p:cNvGrpSpPr>
            <a:grpSpLocks/>
          </p:cNvGrpSpPr>
          <p:nvPr/>
        </p:nvGrpSpPr>
        <p:grpSpPr bwMode="auto">
          <a:xfrm>
            <a:off x="1588219" y="2971539"/>
            <a:ext cx="6461859" cy="1147444"/>
            <a:chOff x="1030705" y="1122949"/>
            <a:chExt cx="64621" cy="11473"/>
          </a:xfrm>
        </p:grpSpPr>
        <p:sp>
          <p:nvSpPr>
            <p:cNvPr id="5" name="Text Box 5"/>
            <p:cNvSpPr txBox="1">
              <a:spLocks noChangeArrowheads="1"/>
            </p:cNvSpPr>
            <p:nvPr/>
          </p:nvSpPr>
          <p:spPr bwMode="auto">
            <a:xfrm>
              <a:off x="1030705" y="1124329"/>
              <a:ext cx="9325" cy="4227"/>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dirty="0">
                  <a:solidFill>
                    <a:srgbClr val="000000"/>
                  </a:solidFill>
                  <a:effectLst/>
                  <a:latin typeface="Arial" panose="020B0604020202020204" pitchFamily="34" charset="0"/>
                  <a:ea typeface="Times New Roman" panose="02020603050405020304" pitchFamily="18" charset="0"/>
                </a:rPr>
                <a:t>Social Studies 9</a:t>
              </a:r>
              <a:endParaRPr lang="en-CA" sz="1000" kern="1400" dirty="0">
                <a:solidFill>
                  <a:srgbClr val="000000"/>
                </a:solidFill>
                <a:effectLst/>
                <a:latin typeface="Times New Roman" panose="02020603050405020304" pitchFamily="18" charset="0"/>
                <a:ea typeface="Times New Roman" panose="02020603050405020304" pitchFamily="18" charset="0"/>
              </a:endParaRPr>
            </a:p>
          </p:txBody>
        </p:sp>
        <p:sp>
          <p:nvSpPr>
            <p:cNvPr id="6" name="Text Box 6"/>
            <p:cNvSpPr txBox="1">
              <a:spLocks noChangeArrowheads="1"/>
            </p:cNvSpPr>
            <p:nvPr/>
          </p:nvSpPr>
          <p:spPr bwMode="auto">
            <a:xfrm>
              <a:off x="1049541" y="1122949"/>
              <a:ext cx="8454" cy="439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900" kern="1400">
                  <a:solidFill>
                    <a:srgbClr val="000000"/>
                  </a:solidFill>
                  <a:effectLst/>
                  <a:latin typeface="Arial" panose="020B0604020202020204" pitchFamily="34" charset="0"/>
                  <a:ea typeface="Times New Roman" panose="02020603050405020304" pitchFamily="18" charset="0"/>
                </a:rPr>
                <a:t>Social Studies 10-1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7" name="Text Box 7"/>
            <p:cNvSpPr txBox="1">
              <a:spLocks noChangeArrowheads="1"/>
            </p:cNvSpPr>
            <p:nvPr/>
          </p:nvSpPr>
          <p:spPr bwMode="auto">
            <a:xfrm>
              <a:off x="1049541" y="1129850"/>
              <a:ext cx="8454" cy="4356"/>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900" kern="1400">
                  <a:solidFill>
                    <a:srgbClr val="000000"/>
                  </a:solidFill>
                  <a:effectLst/>
                  <a:latin typeface="Arial" panose="020B0604020202020204" pitchFamily="34" charset="0"/>
                  <a:ea typeface="Times New Roman" panose="02020603050405020304" pitchFamily="18" charset="0"/>
                </a:rPr>
                <a:t>Social Studies 10-2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8" name="Text Box 8"/>
            <p:cNvSpPr txBox="1">
              <a:spLocks noChangeArrowheads="1"/>
            </p:cNvSpPr>
            <p:nvPr/>
          </p:nvSpPr>
          <p:spPr bwMode="auto">
            <a:xfrm>
              <a:off x="1066988" y="1129850"/>
              <a:ext cx="8454" cy="457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900" kern="1400">
                  <a:solidFill>
                    <a:srgbClr val="000000"/>
                  </a:solidFill>
                  <a:effectLst/>
                  <a:latin typeface="Arial" panose="020B0604020202020204" pitchFamily="34" charset="0"/>
                  <a:ea typeface="Times New Roman" panose="02020603050405020304" pitchFamily="18" charset="0"/>
                </a:rPr>
                <a:t>Social Studies 20-2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9" name="Text Box 9"/>
            <p:cNvSpPr txBox="1">
              <a:spLocks noChangeArrowheads="1"/>
            </p:cNvSpPr>
            <p:nvPr/>
          </p:nvSpPr>
          <p:spPr bwMode="auto">
            <a:xfrm>
              <a:off x="1066988" y="1122949"/>
              <a:ext cx="8454" cy="439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900" kern="1400">
                  <a:solidFill>
                    <a:srgbClr val="000000"/>
                  </a:solidFill>
                  <a:effectLst/>
                  <a:latin typeface="Arial" panose="020B0604020202020204" pitchFamily="34" charset="0"/>
                  <a:ea typeface="Times New Roman" panose="02020603050405020304" pitchFamily="18" charset="0"/>
                </a:rPr>
                <a:t>Social Studies 20-1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0" name="Text Box 10"/>
            <p:cNvSpPr txBox="1">
              <a:spLocks noChangeArrowheads="1"/>
            </p:cNvSpPr>
            <p:nvPr/>
          </p:nvSpPr>
          <p:spPr bwMode="auto">
            <a:xfrm>
              <a:off x="1086872" y="1130022"/>
              <a:ext cx="8454" cy="4227"/>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900" kern="1400">
                  <a:solidFill>
                    <a:srgbClr val="000000"/>
                  </a:solidFill>
                  <a:effectLst/>
                  <a:latin typeface="Arial" panose="020B0604020202020204" pitchFamily="34" charset="0"/>
                  <a:ea typeface="Times New Roman" panose="02020603050405020304" pitchFamily="18" charset="0"/>
                </a:rPr>
                <a:t>Social Studies 30-2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1" name="Text Box 11"/>
            <p:cNvSpPr txBox="1">
              <a:spLocks noChangeArrowheads="1"/>
            </p:cNvSpPr>
            <p:nvPr/>
          </p:nvSpPr>
          <p:spPr bwMode="auto">
            <a:xfrm>
              <a:off x="1086872" y="1122949"/>
              <a:ext cx="8454" cy="439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900" kern="1400">
                  <a:solidFill>
                    <a:srgbClr val="000000"/>
                  </a:solidFill>
                  <a:effectLst/>
                  <a:latin typeface="Arial" panose="020B0604020202020204" pitchFamily="34" charset="0"/>
                  <a:ea typeface="Times New Roman" panose="02020603050405020304" pitchFamily="18" charset="0"/>
                </a:rPr>
                <a:t>Social Studies 30-1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cxnSp>
          <p:nvCxnSpPr>
            <p:cNvPr id="12" name="AutoShape 12"/>
            <p:cNvCxnSpPr>
              <a:cxnSpLocks noChangeShapeType="1"/>
            </p:cNvCxnSpPr>
            <p:nvPr/>
          </p:nvCxnSpPr>
          <p:spPr bwMode="auto">
            <a:xfrm flipV="1">
              <a:off x="1040030" y="1125537"/>
              <a:ext cx="9317" cy="86"/>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3" name="AutoShape 13"/>
            <p:cNvCxnSpPr>
              <a:cxnSpLocks noChangeShapeType="1"/>
            </p:cNvCxnSpPr>
            <p:nvPr/>
          </p:nvCxnSpPr>
          <p:spPr bwMode="auto">
            <a:xfrm>
              <a:off x="1040030" y="1126917"/>
              <a:ext cx="9231" cy="4572"/>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4" name="AutoShape 14"/>
            <p:cNvCxnSpPr>
              <a:cxnSpLocks noChangeShapeType="1"/>
            </p:cNvCxnSpPr>
            <p:nvPr/>
          </p:nvCxnSpPr>
          <p:spPr bwMode="auto">
            <a:xfrm>
              <a:off x="1058223" y="1125709"/>
              <a:ext cx="8627" cy="4313"/>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5" name="AutoShape 15"/>
            <p:cNvCxnSpPr>
              <a:cxnSpLocks noChangeShapeType="1"/>
            </p:cNvCxnSpPr>
            <p:nvPr/>
          </p:nvCxnSpPr>
          <p:spPr bwMode="auto">
            <a:xfrm>
              <a:off x="1058060" y="1125537"/>
              <a:ext cx="8626" cy="86"/>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6" name="AutoShape 16"/>
            <p:cNvCxnSpPr>
              <a:cxnSpLocks noChangeShapeType="1"/>
            </p:cNvCxnSpPr>
            <p:nvPr/>
          </p:nvCxnSpPr>
          <p:spPr bwMode="auto">
            <a:xfrm flipV="1">
              <a:off x="1058146" y="1131489"/>
              <a:ext cx="8712" cy="86"/>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7" name="AutoShape 17"/>
            <p:cNvCxnSpPr>
              <a:cxnSpLocks noChangeShapeType="1"/>
            </p:cNvCxnSpPr>
            <p:nvPr/>
          </p:nvCxnSpPr>
          <p:spPr bwMode="auto">
            <a:xfrm>
              <a:off x="1075571" y="1125537"/>
              <a:ext cx="11214"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8" name="AutoShape 18"/>
            <p:cNvCxnSpPr>
              <a:cxnSpLocks noChangeShapeType="1"/>
            </p:cNvCxnSpPr>
            <p:nvPr/>
          </p:nvCxnSpPr>
          <p:spPr bwMode="auto">
            <a:xfrm>
              <a:off x="1075571" y="1131661"/>
              <a:ext cx="11214"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9" name="AutoShape 19"/>
            <p:cNvCxnSpPr>
              <a:cxnSpLocks noChangeShapeType="1"/>
            </p:cNvCxnSpPr>
            <p:nvPr/>
          </p:nvCxnSpPr>
          <p:spPr bwMode="auto">
            <a:xfrm>
              <a:off x="1075571" y="1125871"/>
              <a:ext cx="11214" cy="4399"/>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20" name="Text Box 20"/>
            <p:cNvSpPr txBox="1">
              <a:spLocks noChangeArrowheads="1"/>
            </p:cNvSpPr>
            <p:nvPr/>
          </p:nvSpPr>
          <p:spPr bwMode="auto">
            <a:xfrm>
              <a:off x="1043157" y="1123822"/>
              <a:ext cx="3710"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21" name="Text Box 21"/>
            <p:cNvSpPr txBox="1">
              <a:spLocks noChangeArrowheads="1"/>
            </p:cNvSpPr>
            <p:nvPr/>
          </p:nvSpPr>
          <p:spPr bwMode="auto">
            <a:xfrm rot="1700087">
              <a:off x="1042791" y="1129850"/>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22" name="Text Box 22"/>
            <p:cNvSpPr txBox="1">
              <a:spLocks noChangeArrowheads="1"/>
            </p:cNvSpPr>
            <p:nvPr/>
          </p:nvSpPr>
          <p:spPr bwMode="auto">
            <a:xfrm>
              <a:off x="1059418" y="1129343"/>
              <a:ext cx="3710"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23" name="Text Box 23"/>
            <p:cNvSpPr txBox="1">
              <a:spLocks noChangeArrowheads="1"/>
            </p:cNvSpPr>
            <p:nvPr/>
          </p:nvSpPr>
          <p:spPr bwMode="auto">
            <a:xfrm>
              <a:off x="1059418" y="1123876"/>
              <a:ext cx="3710"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24" name="Text Box 24"/>
            <p:cNvSpPr txBox="1">
              <a:spLocks noChangeArrowheads="1"/>
            </p:cNvSpPr>
            <p:nvPr/>
          </p:nvSpPr>
          <p:spPr bwMode="auto">
            <a:xfrm>
              <a:off x="1077836" y="1129850"/>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25" name="Text Box 25"/>
            <p:cNvSpPr txBox="1">
              <a:spLocks noChangeArrowheads="1"/>
            </p:cNvSpPr>
            <p:nvPr/>
          </p:nvSpPr>
          <p:spPr bwMode="auto">
            <a:xfrm>
              <a:off x="1077836" y="1123822"/>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26" name="Text Box 26"/>
            <p:cNvSpPr txBox="1">
              <a:spLocks noChangeArrowheads="1"/>
            </p:cNvSpPr>
            <p:nvPr/>
          </p:nvSpPr>
          <p:spPr bwMode="auto">
            <a:xfrm rot="1292590">
              <a:off x="1081838" y="1126917"/>
              <a:ext cx="3710"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&gt;40%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27" name="Text Box 27"/>
            <p:cNvSpPr txBox="1">
              <a:spLocks noChangeArrowheads="1"/>
            </p:cNvSpPr>
            <p:nvPr/>
          </p:nvSpPr>
          <p:spPr bwMode="auto">
            <a:xfrm rot="1592939">
              <a:off x="1062828" y="1127111"/>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&gt;40%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cxnSp>
          <p:nvCxnSpPr>
            <p:cNvPr id="28" name="AutoShape 28"/>
            <p:cNvCxnSpPr>
              <a:cxnSpLocks noChangeShapeType="1"/>
            </p:cNvCxnSpPr>
            <p:nvPr/>
          </p:nvCxnSpPr>
          <p:spPr bwMode="auto">
            <a:xfrm flipV="1">
              <a:off x="1071152" y="1127499"/>
              <a:ext cx="0" cy="2243"/>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9" name="AutoShape 29"/>
            <p:cNvCxnSpPr>
              <a:cxnSpLocks noChangeShapeType="1"/>
            </p:cNvCxnSpPr>
            <p:nvPr/>
          </p:nvCxnSpPr>
          <p:spPr bwMode="auto">
            <a:xfrm flipV="1">
              <a:off x="1091079" y="1127499"/>
              <a:ext cx="0" cy="2416"/>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30" name="Text Box 30"/>
            <p:cNvSpPr txBox="1">
              <a:spLocks noChangeArrowheads="1"/>
            </p:cNvSpPr>
            <p:nvPr/>
          </p:nvSpPr>
          <p:spPr bwMode="auto">
            <a:xfrm>
              <a:off x="1071152" y="1127801"/>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&gt;80%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1" name="Text Box 31"/>
            <p:cNvSpPr txBox="1">
              <a:spLocks noChangeArrowheads="1"/>
            </p:cNvSpPr>
            <p:nvPr/>
          </p:nvSpPr>
          <p:spPr bwMode="auto">
            <a:xfrm>
              <a:off x="1091465" y="1128222"/>
              <a:ext cx="3710" cy="2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&gt;80%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2966393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9053" y="590098"/>
            <a:ext cx="8596668" cy="5842507"/>
          </a:xfrm>
        </p:spPr>
        <p:txBody>
          <a:bodyPr>
            <a:normAutofit/>
          </a:bodyPr>
          <a:lstStyle/>
          <a:p>
            <a:r>
              <a:rPr lang="en-US" sz="4800" b="1" spc="-50" dirty="0">
                <a:solidFill>
                  <a:srgbClr val="107E4C"/>
                </a:solidFill>
                <a:ea typeface="+mj-ea"/>
                <a:cs typeface="+mj-cs"/>
              </a:rPr>
              <a:t>How About Math?</a:t>
            </a:r>
          </a:p>
          <a:p>
            <a:endParaRPr lang="en-US" dirty="0"/>
          </a:p>
          <a:p>
            <a:pPr lvl="1"/>
            <a:r>
              <a:rPr lang="en-US" dirty="0"/>
              <a:t>Choose </a:t>
            </a:r>
            <a:r>
              <a:rPr lang="en-US" dirty="0" err="1"/>
              <a:t>Scimatics</a:t>
            </a:r>
            <a:r>
              <a:rPr lang="en-US" dirty="0"/>
              <a:t> if you are highly academic and are looking for a challenge!</a:t>
            </a:r>
          </a:p>
          <a:p>
            <a:pPr lvl="1"/>
            <a:r>
              <a:rPr lang="en-US" dirty="0"/>
              <a:t>Choose Math 10C if you’ve done well in gr. 9 math (over 65%) and are thinking that you might want/need to take a math course in college or University (Think Engineering, Pre-med…)</a:t>
            </a:r>
          </a:p>
          <a:p>
            <a:pPr lvl="1"/>
            <a:r>
              <a:rPr lang="en-US" dirty="0"/>
              <a:t>Choose Math 10-3 if you haven’t done very well in Gr. 9 math (less than 65%) and you aren’t likely to have a math intensive future.</a:t>
            </a:r>
          </a:p>
          <a:p>
            <a:pPr lvl="1"/>
            <a:r>
              <a:rPr lang="en-US" dirty="0"/>
              <a:t>Keep in mind that the -1 stream is considered pre-calculus and is intended for those who want to pursue a math-based university degree.</a:t>
            </a:r>
            <a:endParaRPr lang="en-CA" dirty="0"/>
          </a:p>
          <a:p>
            <a:pPr lvl="1"/>
            <a:endParaRPr lang="en-US" dirty="0"/>
          </a:p>
          <a:p>
            <a:pPr lvl="1"/>
            <a:endParaRPr lang="en-US" dirty="0"/>
          </a:p>
          <a:p>
            <a:pPr lvl="1"/>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lvl="1"/>
            <a:endParaRPr lang="en-US" dirty="0"/>
          </a:p>
        </p:txBody>
      </p:sp>
      <p:grpSp>
        <p:nvGrpSpPr>
          <p:cNvPr id="4" name="Group 3"/>
          <p:cNvGrpSpPr>
            <a:grpSpLocks/>
          </p:cNvGrpSpPr>
          <p:nvPr/>
        </p:nvGrpSpPr>
        <p:grpSpPr bwMode="auto">
          <a:xfrm>
            <a:off x="4546600" y="4023102"/>
            <a:ext cx="6114170" cy="2244800"/>
            <a:chOff x="1030609" y="1062688"/>
            <a:chExt cx="66747" cy="24777"/>
          </a:xfrm>
        </p:grpSpPr>
        <p:sp>
          <p:nvSpPr>
            <p:cNvPr id="5" name="Text Box 4"/>
            <p:cNvSpPr txBox="1">
              <a:spLocks noChangeArrowheads="1"/>
            </p:cNvSpPr>
            <p:nvPr/>
          </p:nvSpPr>
          <p:spPr bwMode="auto">
            <a:xfrm>
              <a:off x="1030609" y="1074278"/>
              <a:ext cx="8454" cy="250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Math 9</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6" name="Text Box 5"/>
            <p:cNvSpPr txBox="1">
              <a:spLocks noChangeArrowheads="1"/>
            </p:cNvSpPr>
            <p:nvPr/>
          </p:nvSpPr>
          <p:spPr bwMode="auto">
            <a:xfrm>
              <a:off x="1041349" y="1064131"/>
              <a:ext cx="8454" cy="3968"/>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dirty="0">
                  <a:solidFill>
                    <a:srgbClr val="000000"/>
                  </a:solidFill>
                  <a:effectLst/>
                  <a:latin typeface="Arial" panose="020B0604020202020204" pitchFamily="34" charset="0"/>
                  <a:ea typeface="Times New Roman" panose="02020603050405020304" pitchFamily="18" charset="0"/>
                </a:rPr>
                <a:t>*SCIMATICS 10</a:t>
              </a:r>
              <a:endParaRPr lang="en-CA" sz="1000" kern="1400" dirty="0">
                <a:solidFill>
                  <a:srgbClr val="000000"/>
                </a:solidFill>
                <a:effectLst/>
                <a:latin typeface="Times New Roman" panose="02020603050405020304" pitchFamily="18" charset="0"/>
                <a:ea typeface="Times New Roman" panose="02020603050405020304" pitchFamily="18" charset="0"/>
              </a:endParaRPr>
            </a:p>
          </p:txBody>
        </p:sp>
        <p:sp>
          <p:nvSpPr>
            <p:cNvPr id="7" name="Text Box 6"/>
            <p:cNvSpPr txBox="1">
              <a:spLocks noChangeArrowheads="1"/>
            </p:cNvSpPr>
            <p:nvPr/>
          </p:nvSpPr>
          <p:spPr bwMode="auto">
            <a:xfrm>
              <a:off x="1043958" y="1071205"/>
              <a:ext cx="8454" cy="250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Math 10C</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8" name="Text Box 7"/>
            <p:cNvSpPr txBox="1">
              <a:spLocks noChangeArrowheads="1"/>
            </p:cNvSpPr>
            <p:nvPr/>
          </p:nvSpPr>
          <p:spPr bwMode="auto">
            <a:xfrm>
              <a:off x="1054440" y="1062688"/>
              <a:ext cx="8454" cy="3968"/>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Dual Credit Courses</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9" name="Text Box 8"/>
            <p:cNvSpPr txBox="1">
              <a:spLocks noChangeArrowheads="1"/>
            </p:cNvSpPr>
            <p:nvPr/>
          </p:nvSpPr>
          <p:spPr bwMode="auto">
            <a:xfrm>
              <a:off x="1063953" y="1064088"/>
              <a:ext cx="27573" cy="3968"/>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Any course for which Math 10, Science 10, or Chem 20 are pre-requisite</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0" name="Text Box 9"/>
            <p:cNvSpPr txBox="1">
              <a:spLocks noChangeArrowheads="1"/>
            </p:cNvSpPr>
            <p:nvPr/>
          </p:nvSpPr>
          <p:spPr bwMode="auto">
            <a:xfrm>
              <a:off x="1058300" y="1069609"/>
              <a:ext cx="8454" cy="250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Math 20-1</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1" name="Text Box 10"/>
            <p:cNvSpPr txBox="1">
              <a:spLocks noChangeArrowheads="1"/>
            </p:cNvSpPr>
            <p:nvPr/>
          </p:nvSpPr>
          <p:spPr bwMode="auto">
            <a:xfrm>
              <a:off x="1058300" y="1074396"/>
              <a:ext cx="8454" cy="250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Math 20-2</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2" name="Text Box 11"/>
            <p:cNvSpPr txBox="1">
              <a:spLocks noChangeArrowheads="1"/>
            </p:cNvSpPr>
            <p:nvPr/>
          </p:nvSpPr>
          <p:spPr bwMode="auto">
            <a:xfrm>
              <a:off x="1043872" y="1079055"/>
              <a:ext cx="8454" cy="250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Math 10-3</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3" name="Text Box 12"/>
            <p:cNvSpPr txBox="1">
              <a:spLocks noChangeArrowheads="1"/>
            </p:cNvSpPr>
            <p:nvPr/>
          </p:nvSpPr>
          <p:spPr bwMode="auto">
            <a:xfrm>
              <a:off x="1058213" y="1079227"/>
              <a:ext cx="8454" cy="250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Math 20-3</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4" name="Text Box 13"/>
            <p:cNvSpPr txBox="1">
              <a:spLocks noChangeArrowheads="1"/>
            </p:cNvSpPr>
            <p:nvPr/>
          </p:nvSpPr>
          <p:spPr bwMode="auto">
            <a:xfrm>
              <a:off x="1073396" y="1079055"/>
              <a:ext cx="8454" cy="250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Math 30-3</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5" name="Text Box 14"/>
            <p:cNvSpPr txBox="1">
              <a:spLocks noChangeArrowheads="1"/>
            </p:cNvSpPr>
            <p:nvPr/>
          </p:nvSpPr>
          <p:spPr bwMode="auto">
            <a:xfrm>
              <a:off x="1073482" y="1074278"/>
              <a:ext cx="8454" cy="250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Math 30-2</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6" name="Text Box 15"/>
            <p:cNvSpPr txBox="1">
              <a:spLocks noChangeArrowheads="1"/>
            </p:cNvSpPr>
            <p:nvPr/>
          </p:nvSpPr>
          <p:spPr bwMode="auto">
            <a:xfrm>
              <a:off x="1073482" y="1069555"/>
              <a:ext cx="8454" cy="250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Math 30-1</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7" name="Text Box 16"/>
            <p:cNvSpPr txBox="1">
              <a:spLocks noChangeArrowheads="1"/>
            </p:cNvSpPr>
            <p:nvPr/>
          </p:nvSpPr>
          <p:spPr bwMode="auto">
            <a:xfrm>
              <a:off x="1088902" y="1069479"/>
              <a:ext cx="8454" cy="250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Math 31</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8" name="Text Box 17"/>
            <p:cNvSpPr txBox="1">
              <a:spLocks noChangeArrowheads="1"/>
            </p:cNvSpPr>
            <p:nvPr/>
          </p:nvSpPr>
          <p:spPr bwMode="auto">
            <a:xfrm>
              <a:off x="1058300" y="1084705"/>
              <a:ext cx="8454" cy="250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Math 20-4</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9" name="Text Box 18"/>
            <p:cNvSpPr txBox="1">
              <a:spLocks noChangeArrowheads="1"/>
            </p:cNvSpPr>
            <p:nvPr/>
          </p:nvSpPr>
          <p:spPr bwMode="auto">
            <a:xfrm>
              <a:off x="1044044" y="1084705"/>
              <a:ext cx="8454" cy="2502"/>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Math 10-4</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cxnSp>
          <p:nvCxnSpPr>
            <p:cNvPr id="20" name="AutoShape 19"/>
            <p:cNvCxnSpPr>
              <a:cxnSpLocks noChangeShapeType="1"/>
            </p:cNvCxnSpPr>
            <p:nvPr/>
          </p:nvCxnSpPr>
          <p:spPr bwMode="auto">
            <a:xfrm flipV="1">
              <a:off x="1039127" y="1068228"/>
              <a:ext cx="2330" cy="7592"/>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1" name="AutoShape 20"/>
            <p:cNvCxnSpPr>
              <a:cxnSpLocks noChangeShapeType="1"/>
            </p:cNvCxnSpPr>
            <p:nvPr/>
          </p:nvCxnSpPr>
          <p:spPr bwMode="auto">
            <a:xfrm>
              <a:off x="1039214" y="1075755"/>
              <a:ext cx="4830" cy="8799"/>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2" name="AutoShape 21"/>
            <p:cNvCxnSpPr>
              <a:cxnSpLocks noChangeShapeType="1"/>
            </p:cNvCxnSpPr>
            <p:nvPr/>
          </p:nvCxnSpPr>
          <p:spPr bwMode="auto">
            <a:xfrm flipV="1">
              <a:off x="1039386" y="1072455"/>
              <a:ext cx="4658" cy="3106"/>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3" name="AutoShape 22"/>
            <p:cNvCxnSpPr>
              <a:cxnSpLocks noChangeShapeType="1"/>
            </p:cNvCxnSpPr>
            <p:nvPr/>
          </p:nvCxnSpPr>
          <p:spPr bwMode="auto">
            <a:xfrm>
              <a:off x="1039300" y="1075647"/>
              <a:ext cx="4486" cy="4486"/>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4" name="AutoShape 23"/>
            <p:cNvCxnSpPr>
              <a:cxnSpLocks noChangeShapeType="1"/>
            </p:cNvCxnSpPr>
            <p:nvPr/>
          </p:nvCxnSpPr>
          <p:spPr bwMode="auto">
            <a:xfrm flipV="1">
              <a:off x="1049824" y="1064351"/>
              <a:ext cx="4893" cy="1721"/>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5" name="AutoShape 24"/>
            <p:cNvCxnSpPr>
              <a:cxnSpLocks noChangeShapeType="1"/>
            </p:cNvCxnSpPr>
            <p:nvPr/>
          </p:nvCxnSpPr>
          <p:spPr bwMode="auto">
            <a:xfrm flipV="1">
              <a:off x="1089257" y="1066656"/>
              <a:ext cx="3451" cy="86"/>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6" name="AutoShape 25"/>
            <p:cNvCxnSpPr>
              <a:cxnSpLocks noChangeShapeType="1"/>
            </p:cNvCxnSpPr>
            <p:nvPr/>
          </p:nvCxnSpPr>
          <p:spPr bwMode="auto">
            <a:xfrm flipV="1">
              <a:off x="1052498" y="1070989"/>
              <a:ext cx="5521" cy="138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7" name="AutoShape 26"/>
            <p:cNvCxnSpPr>
              <a:cxnSpLocks noChangeShapeType="1"/>
            </p:cNvCxnSpPr>
            <p:nvPr/>
          </p:nvCxnSpPr>
          <p:spPr bwMode="auto">
            <a:xfrm>
              <a:off x="1052412" y="1072369"/>
              <a:ext cx="5866" cy="2243"/>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8" name="AutoShape 27"/>
            <p:cNvCxnSpPr>
              <a:cxnSpLocks noChangeShapeType="1"/>
            </p:cNvCxnSpPr>
            <p:nvPr/>
          </p:nvCxnSpPr>
          <p:spPr bwMode="auto">
            <a:xfrm>
              <a:off x="1052498" y="1072455"/>
              <a:ext cx="5435" cy="6988"/>
            </a:xfrm>
            <a:prstGeom prst="straightConnector1">
              <a:avLst/>
            </a:prstGeom>
            <a:noFill/>
            <a:ln w="25400">
              <a:solidFill>
                <a:sysClr val="windowText" lastClr="000000">
                  <a:lumMod val="0"/>
                  <a:lumOff val="0"/>
                </a:sysClr>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9" name="AutoShape 28"/>
            <p:cNvCxnSpPr>
              <a:cxnSpLocks noChangeShapeType="1"/>
            </p:cNvCxnSpPr>
            <p:nvPr/>
          </p:nvCxnSpPr>
          <p:spPr bwMode="auto">
            <a:xfrm>
              <a:off x="1066667" y="1070601"/>
              <a:ext cx="6729"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30" name="AutoShape 29"/>
            <p:cNvCxnSpPr>
              <a:cxnSpLocks noChangeShapeType="1"/>
            </p:cNvCxnSpPr>
            <p:nvPr/>
          </p:nvCxnSpPr>
          <p:spPr bwMode="auto">
            <a:xfrm>
              <a:off x="1066646" y="1070730"/>
              <a:ext cx="6901" cy="4227"/>
            </a:xfrm>
            <a:prstGeom prst="straightConnector1">
              <a:avLst/>
            </a:prstGeom>
            <a:noFill/>
            <a:ln w="25400">
              <a:solidFill>
                <a:sysClr val="windowText" lastClr="000000">
                  <a:lumMod val="0"/>
                  <a:lumOff val="0"/>
                </a:sysClr>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31" name="AutoShape 30"/>
            <p:cNvCxnSpPr>
              <a:cxnSpLocks noChangeShapeType="1"/>
            </p:cNvCxnSpPr>
            <p:nvPr/>
          </p:nvCxnSpPr>
          <p:spPr bwMode="auto">
            <a:xfrm>
              <a:off x="1067185" y="1075863"/>
              <a:ext cx="6297" cy="172"/>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32" name="AutoShape 31"/>
            <p:cNvCxnSpPr>
              <a:cxnSpLocks noChangeShapeType="1"/>
            </p:cNvCxnSpPr>
            <p:nvPr/>
          </p:nvCxnSpPr>
          <p:spPr bwMode="auto">
            <a:xfrm>
              <a:off x="1052671" y="1080392"/>
              <a:ext cx="5435"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33" name="AutoShape 32"/>
            <p:cNvCxnSpPr>
              <a:cxnSpLocks noChangeShapeType="1"/>
            </p:cNvCxnSpPr>
            <p:nvPr/>
          </p:nvCxnSpPr>
          <p:spPr bwMode="auto">
            <a:xfrm>
              <a:off x="1052671" y="1085568"/>
              <a:ext cx="5348"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34" name="AutoShape 33"/>
            <p:cNvCxnSpPr>
              <a:cxnSpLocks noChangeShapeType="1"/>
            </p:cNvCxnSpPr>
            <p:nvPr/>
          </p:nvCxnSpPr>
          <p:spPr bwMode="auto">
            <a:xfrm>
              <a:off x="1066904" y="1080478"/>
              <a:ext cx="6211"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35" name="AutoShape 34"/>
            <p:cNvCxnSpPr>
              <a:cxnSpLocks noChangeShapeType="1"/>
            </p:cNvCxnSpPr>
            <p:nvPr/>
          </p:nvCxnSpPr>
          <p:spPr bwMode="auto">
            <a:xfrm>
              <a:off x="1081936" y="1070730"/>
              <a:ext cx="6987"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36" name="Text Box 35"/>
            <p:cNvSpPr txBox="1">
              <a:spLocks noChangeArrowheads="1"/>
            </p:cNvSpPr>
            <p:nvPr/>
          </p:nvSpPr>
          <p:spPr bwMode="auto">
            <a:xfrm>
              <a:off x="1036798" y="1067819"/>
              <a:ext cx="3968" cy="20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&gt;90%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7" name="Text Box 36"/>
            <p:cNvSpPr txBox="1">
              <a:spLocks noChangeArrowheads="1"/>
            </p:cNvSpPr>
            <p:nvPr/>
          </p:nvSpPr>
          <p:spPr bwMode="auto">
            <a:xfrm rot="-1683716">
              <a:off x="1040443" y="1071453"/>
              <a:ext cx="3968" cy="20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8" name="Text Box 37"/>
            <p:cNvSpPr txBox="1">
              <a:spLocks noChangeArrowheads="1"/>
            </p:cNvSpPr>
            <p:nvPr/>
          </p:nvSpPr>
          <p:spPr bwMode="auto">
            <a:xfrm rot="2660619">
              <a:off x="1040443" y="1076575"/>
              <a:ext cx="3968" cy="20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&lt;65%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9" name="Text Box 38"/>
            <p:cNvSpPr txBox="1">
              <a:spLocks noChangeArrowheads="1"/>
            </p:cNvSpPr>
            <p:nvPr/>
          </p:nvSpPr>
          <p:spPr bwMode="auto">
            <a:xfrm>
              <a:off x="1053469" y="1083907"/>
              <a:ext cx="3968" cy="20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0" name="Text Box 39"/>
            <p:cNvSpPr txBox="1">
              <a:spLocks noChangeArrowheads="1"/>
            </p:cNvSpPr>
            <p:nvPr/>
          </p:nvSpPr>
          <p:spPr bwMode="auto">
            <a:xfrm>
              <a:off x="1052800" y="1078839"/>
              <a:ext cx="3968" cy="20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1" name="Text Box 40"/>
            <p:cNvSpPr txBox="1">
              <a:spLocks noChangeArrowheads="1"/>
            </p:cNvSpPr>
            <p:nvPr/>
          </p:nvSpPr>
          <p:spPr bwMode="auto">
            <a:xfrm rot="2958944">
              <a:off x="1055333" y="1075720"/>
              <a:ext cx="3834" cy="34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dirty="0">
                  <a:solidFill>
                    <a:srgbClr val="000000"/>
                  </a:solidFill>
                  <a:effectLst/>
                  <a:latin typeface="Arial" panose="020B0604020202020204" pitchFamily="34" charset="0"/>
                  <a:ea typeface="Times New Roman" panose="02020603050405020304" pitchFamily="18" charset="0"/>
                </a:rPr>
                <a:t>&gt;50%</a:t>
              </a:r>
              <a:endParaRPr lang="en-CA" sz="1000" kern="1400" dirty="0">
                <a:solidFill>
                  <a:srgbClr val="000000"/>
                </a:solidFill>
                <a:effectLst/>
                <a:latin typeface="Times New Roman" panose="02020603050405020304" pitchFamily="18" charset="0"/>
                <a:ea typeface="Times New Roman" panose="02020603050405020304" pitchFamily="18" charset="0"/>
              </a:endParaRPr>
            </a:p>
          </p:txBody>
        </p:sp>
        <p:sp>
          <p:nvSpPr>
            <p:cNvPr id="42" name="Text Box 41"/>
            <p:cNvSpPr txBox="1">
              <a:spLocks noChangeArrowheads="1"/>
            </p:cNvSpPr>
            <p:nvPr/>
          </p:nvSpPr>
          <p:spPr bwMode="auto">
            <a:xfrm rot="1387039">
              <a:off x="1055043" y="1072272"/>
              <a:ext cx="3968" cy="20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dirty="0">
                  <a:solidFill>
                    <a:srgbClr val="000000"/>
                  </a:solidFill>
                  <a:effectLst/>
                  <a:latin typeface="Arial" panose="020B0604020202020204" pitchFamily="34" charset="0"/>
                  <a:ea typeface="Times New Roman" panose="02020603050405020304" pitchFamily="18" charset="0"/>
                </a:rPr>
                <a:t>&lt;75%</a:t>
              </a:r>
              <a:endParaRPr lang="en-CA" sz="1000" kern="1400" dirty="0">
                <a:solidFill>
                  <a:srgbClr val="000000"/>
                </a:solidFill>
                <a:effectLst/>
                <a:latin typeface="Times New Roman" panose="02020603050405020304" pitchFamily="18" charset="0"/>
                <a:ea typeface="Times New Roman" panose="02020603050405020304" pitchFamily="18" charset="0"/>
              </a:endParaRPr>
            </a:p>
          </p:txBody>
        </p:sp>
        <p:sp>
          <p:nvSpPr>
            <p:cNvPr id="43" name="Text Box 42"/>
            <p:cNvSpPr txBox="1">
              <a:spLocks noChangeArrowheads="1"/>
            </p:cNvSpPr>
            <p:nvPr/>
          </p:nvSpPr>
          <p:spPr bwMode="auto">
            <a:xfrm rot="-873352">
              <a:off x="1053965" y="1069512"/>
              <a:ext cx="3968" cy="20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dirty="0">
                  <a:solidFill>
                    <a:srgbClr val="000000"/>
                  </a:solidFill>
                  <a:effectLst/>
                  <a:latin typeface="Arial" panose="020B0604020202020204" pitchFamily="34" charset="0"/>
                  <a:ea typeface="Times New Roman" panose="02020603050405020304" pitchFamily="18" charset="0"/>
                </a:rPr>
                <a:t>&gt;75%</a:t>
              </a:r>
              <a:endParaRPr lang="en-CA" sz="1000" kern="1400" dirty="0">
                <a:solidFill>
                  <a:srgbClr val="000000"/>
                </a:solidFill>
                <a:effectLst/>
                <a:latin typeface="Times New Roman" panose="02020603050405020304" pitchFamily="18" charset="0"/>
                <a:ea typeface="Times New Roman" panose="02020603050405020304" pitchFamily="18" charset="0"/>
              </a:endParaRPr>
            </a:p>
          </p:txBody>
        </p:sp>
        <p:sp>
          <p:nvSpPr>
            <p:cNvPr id="44" name="Text Box 43"/>
            <p:cNvSpPr txBox="1">
              <a:spLocks noChangeArrowheads="1"/>
            </p:cNvSpPr>
            <p:nvPr/>
          </p:nvSpPr>
          <p:spPr bwMode="auto">
            <a:xfrm>
              <a:off x="1049824" y="1063593"/>
              <a:ext cx="3968" cy="20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&gt;80%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5" name="Text Box 44"/>
            <p:cNvSpPr txBox="1">
              <a:spLocks noChangeArrowheads="1"/>
            </p:cNvSpPr>
            <p:nvPr/>
          </p:nvSpPr>
          <p:spPr bwMode="auto">
            <a:xfrm>
              <a:off x="1067961" y="1068724"/>
              <a:ext cx="3968" cy="20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dirty="0">
                  <a:solidFill>
                    <a:srgbClr val="000000"/>
                  </a:solidFill>
                  <a:effectLst/>
                  <a:latin typeface="Arial" panose="020B0604020202020204" pitchFamily="34" charset="0"/>
                  <a:ea typeface="Times New Roman" panose="02020603050405020304" pitchFamily="18" charset="0"/>
                </a:rPr>
                <a:t>&gt;75%</a:t>
              </a:r>
              <a:endParaRPr lang="en-CA" sz="1000" kern="1400" dirty="0">
                <a:solidFill>
                  <a:srgbClr val="000000"/>
                </a:solidFill>
                <a:effectLst/>
                <a:latin typeface="Times New Roman" panose="02020603050405020304" pitchFamily="18" charset="0"/>
                <a:ea typeface="Times New Roman" panose="02020603050405020304" pitchFamily="18" charset="0"/>
              </a:endParaRPr>
            </a:p>
          </p:txBody>
        </p:sp>
        <p:sp>
          <p:nvSpPr>
            <p:cNvPr id="46" name="Text Box 45"/>
            <p:cNvSpPr txBox="1">
              <a:spLocks noChangeArrowheads="1"/>
            </p:cNvSpPr>
            <p:nvPr/>
          </p:nvSpPr>
          <p:spPr bwMode="auto">
            <a:xfrm>
              <a:off x="1067185" y="1074278"/>
              <a:ext cx="3968" cy="20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7" name="Text Box 46"/>
            <p:cNvSpPr txBox="1">
              <a:spLocks noChangeArrowheads="1"/>
            </p:cNvSpPr>
            <p:nvPr/>
          </p:nvSpPr>
          <p:spPr bwMode="auto">
            <a:xfrm>
              <a:off x="1067185" y="1078839"/>
              <a:ext cx="3968" cy="20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8" name="Text Box 47"/>
            <p:cNvSpPr txBox="1">
              <a:spLocks noChangeArrowheads="1"/>
            </p:cNvSpPr>
            <p:nvPr/>
          </p:nvSpPr>
          <p:spPr bwMode="auto">
            <a:xfrm rot="1886713">
              <a:off x="1069945" y="1071981"/>
              <a:ext cx="3968" cy="20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9" name="Text Box 48"/>
            <p:cNvSpPr txBox="1">
              <a:spLocks noChangeArrowheads="1"/>
            </p:cNvSpPr>
            <p:nvPr/>
          </p:nvSpPr>
          <p:spPr bwMode="auto">
            <a:xfrm>
              <a:off x="1083424" y="1069059"/>
              <a:ext cx="3968" cy="20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50" name="Text Box 49"/>
            <p:cNvSpPr txBox="1">
              <a:spLocks noChangeArrowheads="1"/>
            </p:cNvSpPr>
            <p:nvPr/>
          </p:nvSpPr>
          <p:spPr bwMode="auto">
            <a:xfrm>
              <a:off x="1069751" y="1082893"/>
              <a:ext cx="26570" cy="4572"/>
            </a:xfrm>
            <a:prstGeom prst="rect">
              <a:avLst/>
            </a:prstGeom>
            <a:noFill/>
            <a:ln w="25400" cap="rnd">
              <a:solidFill>
                <a:sysClr val="windowText" lastClr="000000">
                  <a:lumMod val="0"/>
                  <a:lumOff val="0"/>
                </a:sysClr>
              </a:solid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800" i="1" kern="1400">
                  <a:solidFill>
                    <a:srgbClr val="000000"/>
                  </a:solidFill>
                  <a:effectLst/>
                  <a:latin typeface="Arial" panose="020B0604020202020204" pitchFamily="34" charset="0"/>
                  <a:ea typeface="Times New Roman" panose="02020603050405020304" pitchFamily="18" charset="0"/>
                </a:rPr>
                <a:t>*Scimatics is offered as a year-long accelerated course along with Science 10 and Chemistry 20 ; 3 courses in the time allotted for 2.</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cxnSp>
          <p:nvCxnSpPr>
            <p:cNvPr id="51" name="AutoShape 50"/>
            <p:cNvCxnSpPr>
              <a:cxnSpLocks noChangeShapeType="1"/>
            </p:cNvCxnSpPr>
            <p:nvPr/>
          </p:nvCxnSpPr>
          <p:spPr bwMode="auto">
            <a:xfrm>
              <a:off x="1048185" y="1081686"/>
              <a:ext cx="0" cy="2933"/>
            </a:xfrm>
            <a:prstGeom prst="straightConnector1">
              <a:avLst/>
            </a:prstGeom>
            <a:noFill/>
            <a:ln w="25400">
              <a:solidFill>
                <a:sysClr val="windowText" lastClr="000000">
                  <a:lumMod val="0"/>
                  <a:lumOff val="0"/>
                </a:sysClr>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52" name="AutoShape 51"/>
            <p:cNvCxnSpPr>
              <a:cxnSpLocks noChangeShapeType="1"/>
            </p:cNvCxnSpPr>
            <p:nvPr/>
          </p:nvCxnSpPr>
          <p:spPr bwMode="auto">
            <a:xfrm>
              <a:off x="1048271" y="1073836"/>
              <a:ext cx="0" cy="5089"/>
            </a:xfrm>
            <a:prstGeom prst="straightConnector1">
              <a:avLst/>
            </a:prstGeom>
            <a:noFill/>
            <a:ln w="25400">
              <a:solidFill>
                <a:sysClr val="windowText" lastClr="000000">
                  <a:lumMod val="0"/>
                  <a:lumOff val="0"/>
                </a:sysClr>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53" name="AutoShape 52"/>
            <p:cNvCxnSpPr>
              <a:cxnSpLocks noChangeShapeType="1"/>
            </p:cNvCxnSpPr>
            <p:nvPr/>
          </p:nvCxnSpPr>
          <p:spPr bwMode="auto">
            <a:xfrm>
              <a:off x="1062419" y="1072110"/>
              <a:ext cx="0" cy="2071"/>
            </a:xfrm>
            <a:prstGeom prst="straightConnector1">
              <a:avLst/>
            </a:prstGeom>
            <a:noFill/>
            <a:ln w="25400">
              <a:solidFill>
                <a:sysClr val="windowText" lastClr="000000">
                  <a:lumMod val="0"/>
                  <a:lumOff val="0"/>
                </a:sysClr>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54" name="AutoShape 53"/>
            <p:cNvCxnSpPr>
              <a:cxnSpLocks noChangeShapeType="1"/>
            </p:cNvCxnSpPr>
            <p:nvPr/>
          </p:nvCxnSpPr>
          <p:spPr bwMode="auto">
            <a:xfrm flipH="1">
              <a:off x="1062419" y="1081901"/>
              <a:ext cx="86" cy="2847"/>
            </a:xfrm>
            <a:prstGeom prst="straightConnector1">
              <a:avLst/>
            </a:prstGeom>
            <a:noFill/>
            <a:ln w="25400">
              <a:solidFill>
                <a:sysClr val="windowText" lastClr="000000">
                  <a:lumMod val="0"/>
                  <a:lumOff val="0"/>
                </a:sysClr>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55" name="AutoShape 54"/>
            <p:cNvCxnSpPr>
              <a:cxnSpLocks noChangeShapeType="1"/>
            </p:cNvCxnSpPr>
            <p:nvPr/>
          </p:nvCxnSpPr>
          <p:spPr bwMode="auto">
            <a:xfrm flipV="1">
              <a:off x="1052391" y="1067947"/>
              <a:ext cx="712" cy="3088"/>
            </a:xfrm>
            <a:prstGeom prst="straightConnector1">
              <a:avLst/>
            </a:prstGeom>
            <a:noFill/>
            <a:ln w="25400">
              <a:solidFill>
                <a:sysClr val="windowText" lastClr="000000">
                  <a:lumMod val="0"/>
                  <a:lumOff val="0"/>
                </a:sysClr>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56" name="Text Box 55"/>
            <p:cNvSpPr txBox="1">
              <a:spLocks noChangeArrowheads="1"/>
            </p:cNvSpPr>
            <p:nvPr/>
          </p:nvSpPr>
          <p:spPr bwMode="auto">
            <a:xfrm>
              <a:off x="1049501" y="1068099"/>
              <a:ext cx="3968" cy="20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&gt;80%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cxnSp>
          <p:nvCxnSpPr>
            <p:cNvPr id="57" name="AutoShape 56"/>
            <p:cNvCxnSpPr>
              <a:cxnSpLocks noChangeShapeType="1"/>
            </p:cNvCxnSpPr>
            <p:nvPr/>
          </p:nvCxnSpPr>
          <p:spPr bwMode="auto">
            <a:xfrm>
              <a:off x="1049803" y="1067292"/>
              <a:ext cx="14065"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58" name="AutoShape 57"/>
            <p:cNvCxnSpPr>
              <a:cxnSpLocks noChangeShapeType="1"/>
            </p:cNvCxnSpPr>
            <p:nvPr/>
          </p:nvCxnSpPr>
          <p:spPr bwMode="auto">
            <a:xfrm>
              <a:off x="1050010" y="1066683"/>
              <a:ext cx="10316" cy="2638"/>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grpSp>
    </p:spTree>
    <p:extLst>
      <p:ext uri="{BB962C8B-B14F-4D97-AF65-F5344CB8AC3E}">
        <p14:creationId xmlns:p14="http://schemas.microsoft.com/office/powerpoint/2010/main" val="2676232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5348" y="532225"/>
            <a:ext cx="8596668" cy="3177529"/>
          </a:xfrm>
        </p:spPr>
        <p:txBody>
          <a:bodyPr>
            <a:normAutofit/>
          </a:bodyPr>
          <a:lstStyle/>
          <a:p>
            <a:r>
              <a:rPr lang="en-US" sz="4800" b="1" dirty="0">
                <a:solidFill>
                  <a:schemeClr val="accent2"/>
                </a:solidFill>
              </a:rPr>
              <a:t>What about Science?</a:t>
            </a:r>
          </a:p>
          <a:p>
            <a:pPr marL="0" indent="0">
              <a:buNone/>
            </a:pPr>
            <a:endParaRPr lang="en-US" dirty="0"/>
          </a:p>
          <a:p>
            <a:pPr lvl="1"/>
            <a:r>
              <a:rPr lang="en-US" dirty="0"/>
              <a:t>Similar to math in that there is no -2.</a:t>
            </a:r>
          </a:p>
          <a:p>
            <a:pPr lvl="1"/>
            <a:r>
              <a:rPr lang="en-US" dirty="0"/>
              <a:t>Science 10 is the pre-requisite for all 20 level science courses. Choose Science 10 if you desire to take other higher level science courses.</a:t>
            </a:r>
          </a:p>
          <a:p>
            <a:pPr lvl="1"/>
            <a:r>
              <a:rPr lang="en-US" dirty="0"/>
              <a:t>You only need up to Science 24 for your diploma. Choose Science 14/24 if you are unlikely to want/need Bio, </a:t>
            </a:r>
            <a:r>
              <a:rPr lang="en-US" dirty="0" err="1"/>
              <a:t>Chem</a:t>
            </a:r>
            <a:r>
              <a:rPr lang="en-US" dirty="0"/>
              <a:t>, or Physics.</a:t>
            </a:r>
          </a:p>
          <a:p>
            <a:pPr lvl="1"/>
            <a:r>
              <a:rPr lang="en-US" dirty="0"/>
              <a:t>Choose </a:t>
            </a:r>
            <a:r>
              <a:rPr lang="en-US" dirty="0" err="1"/>
              <a:t>Scimatics</a:t>
            </a:r>
            <a:r>
              <a:rPr lang="en-US" dirty="0"/>
              <a:t> if you want a challenge and a jump on Grade 11 courses.</a:t>
            </a:r>
          </a:p>
          <a:p>
            <a:pPr lvl="1"/>
            <a:endParaRPr lang="en-CA" dirty="0"/>
          </a:p>
        </p:txBody>
      </p:sp>
      <p:grpSp>
        <p:nvGrpSpPr>
          <p:cNvPr id="4" name="Group 3"/>
          <p:cNvGrpSpPr>
            <a:grpSpLocks/>
          </p:cNvGrpSpPr>
          <p:nvPr/>
        </p:nvGrpSpPr>
        <p:grpSpPr bwMode="auto">
          <a:xfrm>
            <a:off x="1643222" y="3704898"/>
            <a:ext cx="6098766" cy="2366338"/>
            <a:chOff x="1109799" y="1118481"/>
            <a:chExt cx="61920" cy="25822"/>
          </a:xfrm>
        </p:grpSpPr>
        <p:sp>
          <p:nvSpPr>
            <p:cNvPr id="5" name="Text Box 120"/>
            <p:cNvSpPr txBox="1">
              <a:spLocks noChangeArrowheads="1"/>
            </p:cNvSpPr>
            <p:nvPr/>
          </p:nvSpPr>
          <p:spPr bwMode="auto">
            <a:xfrm>
              <a:off x="1109799" y="1131805"/>
              <a:ext cx="8454" cy="250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Science 9</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6" name="Text Box 121"/>
            <p:cNvSpPr txBox="1">
              <a:spLocks noChangeArrowheads="1"/>
            </p:cNvSpPr>
            <p:nvPr/>
          </p:nvSpPr>
          <p:spPr bwMode="auto">
            <a:xfrm>
              <a:off x="1121703" y="1119253"/>
              <a:ext cx="8454" cy="4047"/>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Scimatics 10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7" name="Text Box 122"/>
            <p:cNvSpPr txBox="1">
              <a:spLocks noChangeArrowheads="1"/>
            </p:cNvSpPr>
            <p:nvPr/>
          </p:nvSpPr>
          <p:spPr bwMode="auto">
            <a:xfrm>
              <a:off x="1122730" y="1129059"/>
              <a:ext cx="8454" cy="2616"/>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Science 10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8" name="Text Box 123"/>
            <p:cNvSpPr txBox="1">
              <a:spLocks noChangeArrowheads="1"/>
            </p:cNvSpPr>
            <p:nvPr/>
          </p:nvSpPr>
          <p:spPr bwMode="auto">
            <a:xfrm>
              <a:off x="1122730" y="1136406"/>
              <a:ext cx="8454" cy="2616"/>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Science 14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9" name="Text Box 124"/>
            <p:cNvSpPr txBox="1">
              <a:spLocks noChangeArrowheads="1"/>
            </p:cNvSpPr>
            <p:nvPr/>
          </p:nvSpPr>
          <p:spPr bwMode="auto">
            <a:xfrm>
              <a:off x="1121703" y="1141093"/>
              <a:ext cx="8454" cy="2616"/>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Science 10-4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0" name="Text Box 125"/>
            <p:cNvSpPr txBox="1">
              <a:spLocks noChangeArrowheads="1"/>
            </p:cNvSpPr>
            <p:nvPr/>
          </p:nvSpPr>
          <p:spPr bwMode="auto">
            <a:xfrm>
              <a:off x="1135290" y="1141093"/>
              <a:ext cx="8698" cy="2616"/>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Science 20-4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1" name="Text Box 126"/>
            <p:cNvSpPr txBox="1">
              <a:spLocks noChangeArrowheads="1"/>
            </p:cNvSpPr>
            <p:nvPr/>
          </p:nvSpPr>
          <p:spPr bwMode="auto">
            <a:xfrm>
              <a:off x="1135290" y="1136406"/>
              <a:ext cx="8698" cy="2616"/>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Science 24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2" name="Text Box 127"/>
            <p:cNvSpPr txBox="1">
              <a:spLocks noChangeArrowheads="1"/>
            </p:cNvSpPr>
            <p:nvPr/>
          </p:nvSpPr>
          <p:spPr bwMode="auto">
            <a:xfrm>
              <a:off x="1137755" y="1131942"/>
              <a:ext cx="8698" cy="2616"/>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Physics 20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3" name="Text Box 128"/>
            <p:cNvSpPr txBox="1">
              <a:spLocks noChangeArrowheads="1"/>
            </p:cNvSpPr>
            <p:nvPr/>
          </p:nvSpPr>
          <p:spPr bwMode="auto">
            <a:xfrm>
              <a:off x="1137755" y="1128432"/>
              <a:ext cx="8698" cy="2627"/>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Chemistry 20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4" name="Text Box 129"/>
            <p:cNvSpPr txBox="1">
              <a:spLocks noChangeArrowheads="1"/>
            </p:cNvSpPr>
            <p:nvPr/>
          </p:nvSpPr>
          <p:spPr bwMode="auto">
            <a:xfrm>
              <a:off x="1137755" y="1124660"/>
              <a:ext cx="8698" cy="2616"/>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Biology 20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5" name="Text Box 130"/>
            <p:cNvSpPr txBox="1">
              <a:spLocks noChangeArrowheads="1"/>
            </p:cNvSpPr>
            <p:nvPr/>
          </p:nvSpPr>
          <p:spPr bwMode="auto">
            <a:xfrm>
              <a:off x="1135076" y="1118481"/>
              <a:ext cx="20096" cy="5711"/>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900" kern="1400">
                  <a:solidFill>
                    <a:srgbClr val="000000"/>
                  </a:solidFill>
                  <a:effectLst/>
                  <a:latin typeface="Arial" panose="020B0604020202020204" pitchFamily="34" charset="0"/>
                  <a:ea typeface="Times New Roman" panose="02020603050405020304" pitchFamily="18" charset="0"/>
                </a:rPr>
                <a:t>Any course for which Science 10 is the pre-requisite as well as the Dual Credit Courses and Bio 20 pre-AP</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6" name="Text Box 131"/>
            <p:cNvSpPr txBox="1">
              <a:spLocks noChangeArrowheads="1"/>
            </p:cNvSpPr>
            <p:nvPr/>
          </p:nvSpPr>
          <p:spPr bwMode="auto">
            <a:xfrm>
              <a:off x="1154578" y="1132010"/>
              <a:ext cx="8547" cy="2616"/>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Physics 30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7" name="Text Box 132"/>
            <p:cNvSpPr txBox="1">
              <a:spLocks noChangeArrowheads="1"/>
            </p:cNvSpPr>
            <p:nvPr/>
          </p:nvSpPr>
          <p:spPr bwMode="auto">
            <a:xfrm>
              <a:off x="1154498" y="1128432"/>
              <a:ext cx="8548" cy="2627"/>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Chemistry 30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18" name="Text Box 133"/>
            <p:cNvSpPr txBox="1">
              <a:spLocks noChangeArrowheads="1"/>
            </p:cNvSpPr>
            <p:nvPr/>
          </p:nvSpPr>
          <p:spPr bwMode="auto">
            <a:xfrm>
              <a:off x="1154498" y="1124541"/>
              <a:ext cx="8548" cy="2700"/>
            </a:xfrm>
            <a:prstGeom prst="rect">
              <a:avLst/>
            </a:prstGeom>
            <a:noFill/>
            <a:ln w="25400">
              <a:solidFill>
                <a:sysClr val="windowText" lastClr="000000">
                  <a:lumMod val="0"/>
                  <a:lumOff val="0"/>
                </a:sys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1000" kern="1400">
                  <a:solidFill>
                    <a:srgbClr val="000000"/>
                  </a:solidFill>
                  <a:effectLst/>
                  <a:latin typeface="Arial" panose="020B0604020202020204" pitchFamily="34" charset="0"/>
                  <a:ea typeface="Times New Roman" panose="02020603050405020304" pitchFamily="18" charset="0"/>
                </a:rPr>
                <a:t>Biology 30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cxnSp>
          <p:nvCxnSpPr>
            <p:cNvPr id="19" name="AutoShape 134"/>
            <p:cNvCxnSpPr>
              <a:cxnSpLocks noChangeShapeType="1"/>
            </p:cNvCxnSpPr>
            <p:nvPr/>
          </p:nvCxnSpPr>
          <p:spPr bwMode="auto">
            <a:xfrm flipV="1">
              <a:off x="1118359" y="1121438"/>
              <a:ext cx="3022" cy="1137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0" name="AutoShape 135"/>
            <p:cNvCxnSpPr>
              <a:cxnSpLocks noChangeShapeType="1"/>
            </p:cNvCxnSpPr>
            <p:nvPr/>
          </p:nvCxnSpPr>
          <p:spPr bwMode="auto">
            <a:xfrm flipV="1">
              <a:off x="1118359" y="1130264"/>
              <a:ext cx="4294" cy="2703"/>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1" name="AutoShape 136"/>
            <p:cNvCxnSpPr>
              <a:cxnSpLocks noChangeShapeType="1"/>
            </p:cNvCxnSpPr>
            <p:nvPr/>
          </p:nvCxnSpPr>
          <p:spPr bwMode="auto">
            <a:xfrm>
              <a:off x="1118280" y="1132967"/>
              <a:ext cx="4214" cy="4612"/>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2" name="AutoShape 137"/>
            <p:cNvCxnSpPr>
              <a:cxnSpLocks noChangeShapeType="1"/>
            </p:cNvCxnSpPr>
            <p:nvPr/>
          </p:nvCxnSpPr>
          <p:spPr bwMode="auto">
            <a:xfrm>
              <a:off x="1118280" y="1133126"/>
              <a:ext cx="3101" cy="9144"/>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3" name="AutoShape 138"/>
            <p:cNvCxnSpPr>
              <a:cxnSpLocks noChangeShapeType="1"/>
            </p:cNvCxnSpPr>
            <p:nvPr/>
          </p:nvCxnSpPr>
          <p:spPr bwMode="auto">
            <a:xfrm flipV="1">
              <a:off x="1130068" y="1121040"/>
              <a:ext cx="4989" cy="2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4" name="AutoShape 139"/>
            <p:cNvCxnSpPr>
              <a:cxnSpLocks noChangeShapeType="1"/>
            </p:cNvCxnSpPr>
            <p:nvPr/>
          </p:nvCxnSpPr>
          <p:spPr bwMode="auto">
            <a:xfrm flipV="1">
              <a:off x="1131161" y="1125970"/>
              <a:ext cx="6520" cy="4373"/>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5" name="AutoShape 140"/>
            <p:cNvCxnSpPr>
              <a:cxnSpLocks noChangeShapeType="1"/>
            </p:cNvCxnSpPr>
            <p:nvPr/>
          </p:nvCxnSpPr>
          <p:spPr bwMode="auto">
            <a:xfrm flipV="1">
              <a:off x="1131320" y="1129787"/>
              <a:ext cx="6202" cy="715"/>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6" name="AutoShape 141"/>
            <p:cNvCxnSpPr>
              <a:cxnSpLocks noChangeShapeType="1"/>
            </p:cNvCxnSpPr>
            <p:nvPr/>
          </p:nvCxnSpPr>
          <p:spPr bwMode="auto">
            <a:xfrm>
              <a:off x="1131320" y="1130423"/>
              <a:ext cx="6281" cy="2862"/>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7" name="AutoShape 142"/>
            <p:cNvCxnSpPr>
              <a:cxnSpLocks noChangeShapeType="1"/>
            </p:cNvCxnSpPr>
            <p:nvPr/>
          </p:nvCxnSpPr>
          <p:spPr bwMode="auto">
            <a:xfrm>
              <a:off x="1146427" y="1125891"/>
              <a:ext cx="8111"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8" name="AutoShape 143"/>
            <p:cNvCxnSpPr>
              <a:cxnSpLocks noChangeShapeType="1"/>
            </p:cNvCxnSpPr>
            <p:nvPr/>
          </p:nvCxnSpPr>
          <p:spPr bwMode="auto">
            <a:xfrm>
              <a:off x="1146507" y="1129628"/>
              <a:ext cx="7792" cy="79"/>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9" name="AutoShape 144"/>
            <p:cNvCxnSpPr>
              <a:cxnSpLocks noChangeShapeType="1"/>
            </p:cNvCxnSpPr>
            <p:nvPr/>
          </p:nvCxnSpPr>
          <p:spPr bwMode="auto">
            <a:xfrm flipV="1">
              <a:off x="1146586" y="1133285"/>
              <a:ext cx="7952" cy="159"/>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30" name="AutoShape 145"/>
            <p:cNvCxnSpPr>
              <a:cxnSpLocks noChangeShapeType="1"/>
            </p:cNvCxnSpPr>
            <p:nvPr/>
          </p:nvCxnSpPr>
          <p:spPr bwMode="auto">
            <a:xfrm>
              <a:off x="1131161" y="1137818"/>
              <a:ext cx="3816" cy="0"/>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31" name="AutoShape 146"/>
            <p:cNvCxnSpPr>
              <a:cxnSpLocks noChangeShapeType="1"/>
            </p:cNvCxnSpPr>
            <p:nvPr/>
          </p:nvCxnSpPr>
          <p:spPr bwMode="auto">
            <a:xfrm>
              <a:off x="1130286" y="1142350"/>
              <a:ext cx="4771" cy="79"/>
            </a:xfrm>
            <a:prstGeom prst="straightConnector1">
              <a:avLst/>
            </a:prstGeom>
            <a:noFill/>
            <a:ln w="25400">
              <a:solidFill>
                <a:sysClr val="windowText" lastClr="000000">
                  <a:lumMod val="0"/>
                  <a:lumOff val="0"/>
                </a:sys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32" name="Text Box 147"/>
            <p:cNvSpPr txBox="1">
              <a:spLocks noChangeArrowheads="1"/>
            </p:cNvSpPr>
            <p:nvPr/>
          </p:nvSpPr>
          <p:spPr bwMode="auto">
            <a:xfrm>
              <a:off x="1117312" y="1122611"/>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&gt;90%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3" name="Text Box 148"/>
            <p:cNvSpPr txBox="1">
              <a:spLocks noChangeArrowheads="1"/>
            </p:cNvSpPr>
            <p:nvPr/>
          </p:nvSpPr>
          <p:spPr bwMode="auto">
            <a:xfrm>
              <a:off x="1119389" y="1128843"/>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4" name="Text Box 149"/>
            <p:cNvSpPr txBox="1">
              <a:spLocks noChangeArrowheads="1"/>
            </p:cNvSpPr>
            <p:nvPr/>
          </p:nvSpPr>
          <p:spPr bwMode="auto">
            <a:xfrm>
              <a:off x="1120129" y="1133638"/>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&lt;65%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5" name="Text Box 150"/>
            <p:cNvSpPr txBox="1">
              <a:spLocks noChangeArrowheads="1"/>
            </p:cNvSpPr>
            <p:nvPr/>
          </p:nvSpPr>
          <p:spPr bwMode="auto">
            <a:xfrm>
              <a:off x="1130779" y="1119469"/>
              <a:ext cx="3710" cy="2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&gt;80%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6" name="Text Box 151"/>
            <p:cNvSpPr txBox="1">
              <a:spLocks noChangeArrowheads="1"/>
            </p:cNvSpPr>
            <p:nvPr/>
          </p:nvSpPr>
          <p:spPr bwMode="auto">
            <a:xfrm>
              <a:off x="1133812" y="1124660"/>
              <a:ext cx="3710"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7" name="Text Box 152"/>
            <p:cNvSpPr txBox="1">
              <a:spLocks noChangeArrowheads="1"/>
            </p:cNvSpPr>
            <p:nvPr/>
          </p:nvSpPr>
          <p:spPr bwMode="auto">
            <a:xfrm>
              <a:off x="1134210" y="1127919"/>
              <a:ext cx="3709" cy="2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38" name="Text Box 153"/>
            <p:cNvSpPr txBox="1">
              <a:spLocks noChangeArrowheads="1"/>
            </p:cNvSpPr>
            <p:nvPr/>
          </p:nvSpPr>
          <p:spPr bwMode="auto">
            <a:xfrm>
              <a:off x="1134489" y="1130651"/>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cxnSp>
          <p:nvCxnSpPr>
            <p:cNvPr id="39" name="AutoShape 154"/>
            <p:cNvCxnSpPr>
              <a:cxnSpLocks noChangeShapeType="1"/>
            </p:cNvCxnSpPr>
            <p:nvPr/>
          </p:nvCxnSpPr>
          <p:spPr bwMode="auto">
            <a:xfrm>
              <a:off x="1131081" y="1130423"/>
              <a:ext cx="3976" cy="6599"/>
            </a:xfrm>
            <a:prstGeom prst="straightConnector1">
              <a:avLst/>
            </a:prstGeom>
            <a:noFill/>
            <a:ln w="25400">
              <a:solidFill>
                <a:sysClr val="windowText" lastClr="000000">
                  <a:lumMod val="0"/>
                  <a:lumOff val="0"/>
                </a:sysClr>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40" name="Text Box 155"/>
            <p:cNvSpPr txBox="1">
              <a:spLocks noChangeArrowheads="1"/>
            </p:cNvSpPr>
            <p:nvPr/>
          </p:nvSpPr>
          <p:spPr bwMode="auto">
            <a:xfrm>
              <a:off x="1129465" y="1132808"/>
              <a:ext cx="3710"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&gt;40%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1" name="Text Box 156"/>
            <p:cNvSpPr txBox="1">
              <a:spLocks noChangeArrowheads="1"/>
            </p:cNvSpPr>
            <p:nvPr/>
          </p:nvSpPr>
          <p:spPr bwMode="auto">
            <a:xfrm>
              <a:off x="1131161" y="1135989"/>
              <a:ext cx="3709" cy="2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2" name="Text Box 157"/>
            <p:cNvSpPr txBox="1">
              <a:spLocks noChangeArrowheads="1"/>
            </p:cNvSpPr>
            <p:nvPr/>
          </p:nvSpPr>
          <p:spPr bwMode="auto">
            <a:xfrm>
              <a:off x="1130501" y="1140561"/>
              <a:ext cx="3709" cy="2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&gt;50%</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3" name="Text Box 158"/>
            <p:cNvSpPr txBox="1">
              <a:spLocks noChangeArrowheads="1"/>
            </p:cNvSpPr>
            <p:nvPr/>
          </p:nvSpPr>
          <p:spPr bwMode="auto">
            <a:xfrm>
              <a:off x="1148632" y="1124192"/>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4" name="Text Box 159"/>
            <p:cNvSpPr txBox="1">
              <a:spLocks noChangeArrowheads="1"/>
            </p:cNvSpPr>
            <p:nvPr/>
          </p:nvSpPr>
          <p:spPr bwMode="auto">
            <a:xfrm>
              <a:off x="1148632" y="1127819"/>
              <a:ext cx="3709" cy="2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5" name="Text Box 160"/>
            <p:cNvSpPr txBox="1">
              <a:spLocks noChangeArrowheads="1"/>
            </p:cNvSpPr>
            <p:nvPr/>
          </p:nvSpPr>
          <p:spPr bwMode="auto">
            <a:xfrm>
              <a:off x="1148632" y="1131447"/>
              <a:ext cx="3709" cy="2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spcAft>
                  <a:spcPts val="0"/>
                </a:spcAft>
              </a:pPr>
              <a:r>
                <a:rPr lang="en-CA" sz="800" kern="1400">
                  <a:solidFill>
                    <a:srgbClr val="000000"/>
                  </a:solidFill>
                  <a:effectLst/>
                  <a:latin typeface="Arial" panose="020B0604020202020204" pitchFamily="34" charset="0"/>
                  <a:ea typeface="Times New Roman" panose="02020603050405020304" pitchFamily="18" charset="0"/>
                </a:rPr>
                <a:t>&gt;65%</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6" name="Text Box 161"/>
            <p:cNvSpPr txBox="1">
              <a:spLocks noChangeArrowheads="1"/>
            </p:cNvSpPr>
            <p:nvPr/>
          </p:nvSpPr>
          <p:spPr bwMode="auto">
            <a:xfrm>
              <a:off x="1145115" y="1139613"/>
              <a:ext cx="26569" cy="4690"/>
            </a:xfrm>
            <a:prstGeom prst="rect">
              <a:avLst/>
            </a:prstGeom>
            <a:noFill/>
            <a:ln w="25400" cap="rnd">
              <a:solidFill>
                <a:sysClr val="windowText" lastClr="000000">
                  <a:lumMod val="0"/>
                  <a:lumOff val="0"/>
                </a:sysClr>
              </a:solid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800" i="1" kern="1400">
                  <a:solidFill>
                    <a:srgbClr val="000000"/>
                  </a:solidFill>
                  <a:effectLst/>
                  <a:latin typeface="Arial" panose="020B0604020202020204" pitchFamily="34" charset="0"/>
                  <a:ea typeface="Times New Roman" panose="02020603050405020304" pitchFamily="18" charset="0"/>
                </a:rPr>
                <a:t>*Science 14 and 24 may be taken in combination allowing students the potential to earn credit for both courses in the time traditionally taken for one.</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sp>
          <p:nvSpPr>
            <p:cNvPr id="47" name="Text Box 162"/>
            <p:cNvSpPr txBox="1">
              <a:spLocks noChangeArrowheads="1"/>
            </p:cNvSpPr>
            <p:nvPr/>
          </p:nvSpPr>
          <p:spPr bwMode="auto">
            <a:xfrm>
              <a:off x="1145150" y="1135023"/>
              <a:ext cx="26569" cy="4572"/>
            </a:xfrm>
            <a:prstGeom prst="rect">
              <a:avLst/>
            </a:prstGeom>
            <a:noFill/>
            <a:ln w="25400" cap="rnd">
              <a:solidFill>
                <a:sysClr val="windowText" lastClr="000000">
                  <a:lumMod val="0"/>
                  <a:lumOff val="0"/>
                </a:sysClr>
              </a:solid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algn="ctr">
                <a:spcAft>
                  <a:spcPts val="0"/>
                </a:spcAft>
              </a:pPr>
              <a:r>
                <a:rPr lang="en-CA" sz="800" i="1" kern="1400">
                  <a:solidFill>
                    <a:srgbClr val="000000"/>
                  </a:solidFill>
                  <a:effectLst/>
                  <a:latin typeface="Arial" panose="020B0604020202020204" pitchFamily="34" charset="0"/>
                  <a:ea typeface="Times New Roman" panose="02020603050405020304" pitchFamily="18" charset="0"/>
                </a:rPr>
                <a:t>*Scimatics 10 will be offered as a year-long accelerated course along with Math 10 and Chemistry 20 . 3 courses in the time of 2. </a:t>
              </a:r>
              <a:endParaRPr lang="en-CA" sz="1000" kern="1400">
                <a:solidFill>
                  <a:srgbClr val="000000"/>
                </a:solidFill>
                <a:effectLst/>
                <a:latin typeface="Times New Roman" panose="02020603050405020304" pitchFamily="18" charset="0"/>
                <a:ea typeface="Times New Roman" panose="02020603050405020304" pitchFamily="18" charset="0"/>
              </a:endParaRPr>
            </a:p>
          </p:txBody>
        </p:sp>
      </p:grpSp>
      <p:sp>
        <p:nvSpPr>
          <p:cNvPr id="2" name="TextBox 1"/>
          <p:cNvSpPr txBox="1"/>
          <p:nvPr/>
        </p:nvSpPr>
        <p:spPr>
          <a:xfrm>
            <a:off x="7147202" y="3866352"/>
            <a:ext cx="4101466" cy="523220"/>
          </a:xfrm>
          <a:prstGeom prst="rect">
            <a:avLst/>
          </a:prstGeom>
          <a:noFill/>
        </p:spPr>
        <p:txBody>
          <a:bodyPr wrap="square" rtlCol="0">
            <a:spAutoFit/>
          </a:bodyPr>
          <a:lstStyle/>
          <a:p>
            <a:r>
              <a:rPr lang="en-US" sz="1400" dirty="0"/>
              <a:t>It is recommended that students have &gt;65% in Math 10C before choosing Physics 20.</a:t>
            </a:r>
            <a:endParaRPr lang="en-CA" sz="1400" dirty="0"/>
          </a:p>
        </p:txBody>
      </p:sp>
    </p:spTree>
    <p:extLst>
      <p:ext uri="{BB962C8B-B14F-4D97-AF65-F5344CB8AC3E}">
        <p14:creationId xmlns:p14="http://schemas.microsoft.com/office/powerpoint/2010/main" val="2476890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385577"/>
            <a:ext cx="10058400" cy="1450757"/>
          </a:xfrm>
        </p:spPr>
        <p:txBody>
          <a:bodyPr>
            <a:noAutofit/>
          </a:bodyPr>
          <a:lstStyle/>
          <a:p>
            <a:r>
              <a:rPr lang="en-US" b="1" dirty="0">
                <a:solidFill>
                  <a:schemeClr val="accent2"/>
                </a:solidFill>
                <a:latin typeface="+mn-lt"/>
              </a:rPr>
              <a:t>Do I have to take PE?	YES!</a:t>
            </a:r>
            <a:br>
              <a:rPr lang="en-US" dirty="0">
                <a:solidFill>
                  <a:schemeClr val="accent2"/>
                </a:solidFill>
              </a:rPr>
            </a:br>
            <a:r>
              <a:rPr lang="en-US" dirty="0">
                <a:solidFill>
                  <a:schemeClr val="accent2"/>
                </a:solidFill>
              </a:rPr>
              <a:t>															</a:t>
            </a:r>
            <a:endParaRPr lang="en-CA" dirty="0">
              <a:solidFill>
                <a:schemeClr val="accent2"/>
              </a:solidFill>
            </a:endParaRPr>
          </a:p>
        </p:txBody>
      </p:sp>
      <p:sp>
        <p:nvSpPr>
          <p:cNvPr id="3" name="Content Placeholder 2"/>
          <p:cNvSpPr>
            <a:spLocks noGrp="1"/>
          </p:cNvSpPr>
          <p:nvPr>
            <p:ph idx="1"/>
          </p:nvPr>
        </p:nvSpPr>
        <p:spPr>
          <a:xfrm>
            <a:off x="1066800" y="2249177"/>
            <a:ext cx="10058400" cy="2167466"/>
          </a:xfrm>
        </p:spPr>
        <p:txBody>
          <a:bodyPr/>
          <a:lstStyle/>
          <a:p>
            <a:r>
              <a:rPr lang="en-US" dirty="0"/>
              <a:t>You must have PE 10 and CALM 20 credits to graduate.</a:t>
            </a:r>
          </a:p>
          <a:p>
            <a:r>
              <a:rPr lang="en-US" dirty="0"/>
              <a:t>But we have options.</a:t>
            </a:r>
          </a:p>
          <a:p>
            <a:pPr lvl="1"/>
            <a:r>
              <a:rPr lang="en-US" dirty="0"/>
              <a:t>Choose PE 10 Active Living if you just want to get the credit and get out. This course is designed to promote healthy choices and daily physical activity. This course will include CALM 20. </a:t>
            </a:r>
          </a:p>
          <a:p>
            <a:pPr lvl="1"/>
            <a:r>
              <a:rPr lang="en-US" dirty="0"/>
              <a:t>Choose regular PE if you enjoy being active everyday and would like to focus on skill development and fitness.</a:t>
            </a:r>
            <a:endParaRPr lang="en-CA" dirty="0"/>
          </a:p>
        </p:txBody>
      </p:sp>
    </p:spTree>
    <p:extLst>
      <p:ext uri="{BB962C8B-B14F-4D97-AF65-F5344CB8AC3E}">
        <p14:creationId xmlns:p14="http://schemas.microsoft.com/office/powerpoint/2010/main" val="864272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solidFill>
                <a:latin typeface="+mn-lt"/>
              </a:rPr>
              <a:t>Are options important?   Yes!</a:t>
            </a:r>
            <a:endParaRPr lang="en-CA" b="1" dirty="0">
              <a:solidFill>
                <a:schemeClr val="accent2"/>
              </a:solidFill>
              <a:latin typeface="+mn-lt"/>
            </a:endParaRPr>
          </a:p>
        </p:txBody>
      </p:sp>
      <p:sp>
        <p:nvSpPr>
          <p:cNvPr id="3" name="Content Placeholder 2"/>
          <p:cNvSpPr>
            <a:spLocks noGrp="1"/>
          </p:cNvSpPr>
          <p:nvPr>
            <p:ph idx="1"/>
          </p:nvPr>
        </p:nvSpPr>
        <p:spPr>
          <a:xfrm>
            <a:off x="1097280" y="1975275"/>
            <a:ext cx="10058400" cy="3145366"/>
          </a:xfrm>
        </p:spPr>
        <p:txBody>
          <a:bodyPr>
            <a:normAutofit/>
          </a:bodyPr>
          <a:lstStyle/>
          <a:p>
            <a:r>
              <a:rPr lang="en-US" dirty="0"/>
              <a:t>They are fun.</a:t>
            </a:r>
          </a:p>
          <a:p>
            <a:r>
              <a:rPr lang="en-US" dirty="0"/>
              <a:t>They let you try something new and different.</a:t>
            </a:r>
          </a:p>
          <a:p>
            <a:r>
              <a:rPr lang="en-US" dirty="0"/>
              <a:t>You need </a:t>
            </a:r>
            <a:r>
              <a:rPr lang="en-CA" kern="1400" dirty="0"/>
              <a:t>10 credits at the 30 or 35 level not including Eng. 30 or Social 30.</a:t>
            </a:r>
          </a:p>
          <a:p>
            <a:r>
              <a:rPr lang="en-US" kern="1400" dirty="0"/>
              <a:t>In some cases, options courses can be used for post-secondary entrance requirements instead of core. </a:t>
            </a:r>
          </a:p>
          <a:p>
            <a:r>
              <a:rPr lang="en-US" kern="1400" dirty="0"/>
              <a:t>There are new options to choose from this year! Check out our online registration guide for more information.</a:t>
            </a:r>
          </a:p>
        </p:txBody>
      </p:sp>
    </p:spTree>
    <p:extLst>
      <p:ext uri="{BB962C8B-B14F-4D97-AF65-F5344CB8AC3E}">
        <p14:creationId xmlns:p14="http://schemas.microsoft.com/office/powerpoint/2010/main" val="431311705"/>
      </p:ext>
    </p:extLst>
  </p:cSld>
  <p:clrMapOvr>
    <a:masterClrMapping/>
  </p:clrMapOvr>
</p:sld>
</file>

<file path=ppt/theme/theme1.xml><?xml version="1.0" encoding="utf-8"?>
<a:theme xmlns:a="http://schemas.openxmlformats.org/drawingml/2006/main" name="Retrospect">
  <a:themeElements>
    <a:clrScheme name="Custom 2">
      <a:dk1>
        <a:srgbClr val="000000"/>
      </a:dk1>
      <a:lt1>
        <a:sysClr val="window" lastClr="FFFFFF"/>
      </a:lt1>
      <a:dk2>
        <a:srgbClr val="637052"/>
      </a:dk2>
      <a:lt2>
        <a:srgbClr val="CCDDEA"/>
      </a:lt2>
      <a:accent1>
        <a:srgbClr val="F1E717"/>
      </a:accent1>
      <a:accent2>
        <a:srgbClr val="107E4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717AA876DD7847B939FB36711141C0" ma:contentTypeVersion="13" ma:contentTypeDescription="Create a new document." ma:contentTypeScope="" ma:versionID="cc8bb8f34a77b712cc4237173cd03d02">
  <xsd:schema xmlns:xsd="http://www.w3.org/2001/XMLSchema" xmlns:xs="http://www.w3.org/2001/XMLSchema" xmlns:p="http://schemas.microsoft.com/office/2006/metadata/properties" xmlns:ns3="39e5cb3e-2dfe-4ec0-a8db-c659cdae1929" xmlns:ns4="355b7639-611f-47e3-9bce-d4de87c6d7f6" targetNamespace="http://schemas.microsoft.com/office/2006/metadata/properties" ma:root="true" ma:fieldsID="6ad00945e4d871b52c4af7da492b2407" ns3:_="" ns4:_="">
    <xsd:import namespace="39e5cb3e-2dfe-4ec0-a8db-c659cdae1929"/>
    <xsd:import namespace="355b7639-611f-47e3-9bce-d4de87c6d7f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e5cb3e-2dfe-4ec0-a8db-c659cdae192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5b7639-611f-47e3-9bce-d4de87c6d7f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6A29C9-33E1-45BA-B5F9-6E52196498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e5cb3e-2dfe-4ec0-a8db-c659cdae1929"/>
    <ds:schemaRef ds:uri="355b7639-611f-47e3-9bce-d4de87c6d7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82380EE-3AD4-47E5-BEAA-7C81FE5933E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076551F-74CD-4E4D-A0B0-5439A26062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150</TotalTime>
  <Words>1588</Words>
  <Application>Microsoft Office PowerPoint</Application>
  <PresentationFormat>Widescreen</PresentationFormat>
  <Paragraphs>219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Times New Roman</vt:lpstr>
      <vt:lpstr>Wingdings 3</vt:lpstr>
      <vt:lpstr>Retrospect</vt:lpstr>
      <vt:lpstr>Choices – begin with the end in mind!</vt:lpstr>
      <vt:lpstr>What do you need?</vt:lpstr>
      <vt:lpstr>What do you have to choose?</vt:lpstr>
      <vt:lpstr>What should you choose? It depends….</vt:lpstr>
      <vt:lpstr>PowerPoint Presentation</vt:lpstr>
      <vt:lpstr>PowerPoint Presentation</vt:lpstr>
      <vt:lpstr>PowerPoint Presentation</vt:lpstr>
      <vt:lpstr>Do I have to take PE? YES!                </vt:lpstr>
      <vt:lpstr>Are options important?   Yes!</vt:lpstr>
      <vt:lpstr>LCI FINE ARTS ACADEMY </vt:lpstr>
      <vt:lpstr>What if you make the wrong choice?</vt:lpstr>
      <vt:lpstr>Registration  Once you’ve made your decisions, share your plan with your advisor and parents.   Log on to PowerSchool  Select class registration and select the classes you want by following the instructions to the right. (instructions are also available on the website) </vt:lpstr>
    </vt:vector>
  </TitlesOfParts>
  <Company>Lethbridge School District No. 51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Now things get</dc:title>
  <dc:creator>Rebecca Adamson</dc:creator>
  <cp:lastModifiedBy>Christina Eileen</cp:lastModifiedBy>
  <cp:revision>19</cp:revision>
  <dcterms:created xsi:type="dcterms:W3CDTF">2016-04-05T01:26:19Z</dcterms:created>
  <dcterms:modified xsi:type="dcterms:W3CDTF">2022-03-04T17:00:29Z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0x01010082717AA876DD7847B939FB36711141C0</vt:lpwstr>
  </property>
</Properties>
</file>